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1" r:id="rId4"/>
    <p:sldId id="262" r:id="rId5"/>
    <p:sldId id="263" r:id="rId6"/>
    <p:sldId id="264" r:id="rId7"/>
    <p:sldId id="265" r:id="rId8"/>
    <p:sldId id="269" r:id="rId9"/>
    <p:sldId id="268" r:id="rId10"/>
    <p:sldId id="267" r:id="rId11"/>
    <p:sldId id="282" r:id="rId12"/>
    <p:sldId id="276" r:id="rId13"/>
    <p:sldId id="275" r:id="rId14"/>
    <p:sldId id="274" r:id="rId15"/>
    <p:sldId id="273" r:id="rId16"/>
    <p:sldId id="272" r:id="rId17"/>
    <p:sldId id="281" r:id="rId18"/>
    <p:sldId id="280" r:id="rId19"/>
    <p:sldId id="279" r:id="rId20"/>
    <p:sldId id="278"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2846DA-5EB6-4080-BD91-A989795F6B87}" type="doc">
      <dgm:prSet loTypeId="urn:microsoft.com/office/officeart/2005/8/layout/venn1" loCatId="relationship" qsTypeId="urn:microsoft.com/office/officeart/2005/8/quickstyle/simple5" qsCatId="simple" csTypeId="urn:microsoft.com/office/officeart/2005/8/colors/accent1_2" csCatId="accent1" phldr="1"/>
      <dgm:spPr/>
      <dgm:t>
        <a:bodyPr/>
        <a:lstStyle/>
        <a:p>
          <a:endParaRPr lang="en-US"/>
        </a:p>
      </dgm:t>
    </dgm:pt>
    <dgm:pt modelId="{180DF589-7A2C-4878-B869-EADD04B2221C}">
      <dgm:prSet phldrT="[Text]"/>
      <dgm:spPr/>
      <dgm:t>
        <a:bodyPr/>
        <a:lstStyle/>
        <a:p>
          <a:r>
            <a:rPr lang="en-US" dirty="0" smtClean="0"/>
            <a:t>Domestic Policy </a:t>
          </a:r>
          <a:endParaRPr lang="en-US" dirty="0"/>
        </a:p>
      </dgm:t>
    </dgm:pt>
    <dgm:pt modelId="{0F7CD4A7-EBA8-485D-9821-872423CF8186}" type="parTrans" cxnId="{70105262-4CFB-4ABB-B256-4486FB922B85}">
      <dgm:prSet/>
      <dgm:spPr/>
      <dgm:t>
        <a:bodyPr/>
        <a:lstStyle/>
        <a:p>
          <a:endParaRPr lang="en-US"/>
        </a:p>
      </dgm:t>
    </dgm:pt>
    <dgm:pt modelId="{1A123A8A-C434-423A-ACBB-8A31833D1011}" type="sibTrans" cxnId="{70105262-4CFB-4ABB-B256-4486FB922B85}">
      <dgm:prSet/>
      <dgm:spPr/>
      <dgm:t>
        <a:bodyPr/>
        <a:lstStyle/>
        <a:p>
          <a:endParaRPr lang="en-US"/>
        </a:p>
      </dgm:t>
    </dgm:pt>
    <dgm:pt modelId="{353F8065-9D89-483D-9A32-EF7001AB0B1E}">
      <dgm:prSet phldrT="[Text]"/>
      <dgm:spPr/>
      <dgm:t>
        <a:bodyPr/>
        <a:lstStyle/>
        <a:p>
          <a:r>
            <a:rPr lang="en-US" dirty="0" smtClean="0"/>
            <a:t>Foreign Policy </a:t>
          </a:r>
          <a:endParaRPr lang="en-US" dirty="0"/>
        </a:p>
      </dgm:t>
    </dgm:pt>
    <dgm:pt modelId="{7558278D-F478-4808-B20B-A209D4FC000F}" type="parTrans" cxnId="{35BA5AC2-2C8F-42AB-909A-2B0F8389B345}">
      <dgm:prSet/>
      <dgm:spPr/>
      <dgm:t>
        <a:bodyPr/>
        <a:lstStyle/>
        <a:p>
          <a:endParaRPr lang="en-US"/>
        </a:p>
      </dgm:t>
    </dgm:pt>
    <dgm:pt modelId="{953A4458-BB85-49D9-ABB3-F3BE706F8FF7}" type="sibTrans" cxnId="{35BA5AC2-2C8F-42AB-909A-2B0F8389B345}">
      <dgm:prSet/>
      <dgm:spPr/>
      <dgm:t>
        <a:bodyPr/>
        <a:lstStyle/>
        <a:p>
          <a:endParaRPr lang="en-US"/>
        </a:p>
      </dgm:t>
    </dgm:pt>
    <dgm:pt modelId="{E7168C49-0C0F-49A0-B355-6ECB0C524D1F}" type="pres">
      <dgm:prSet presAssocID="{CB2846DA-5EB6-4080-BD91-A989795F6B87}" presName="compositeShape" presStyleCnt="0">
        <dgm:presLayoutVars>
          <dgm:chMax val="7"/>
          <dgm:dir/>
          <dgm:resizeHandles val="exact"/>
        </dgm:presLayoutVars>
      </dgm:prSet>
      <dgm:spPr/>
      <dgm:t>
        <a:bodyPr/>
        <a:lstStyle/>
        <a:p>
          <a:endParaRPr lang="en-US"/>
        </a:p>
      </dgm:t>
    </dgm:pt>
    <dgm:pt modelId="{276CCCBB-3EFE-4B6C-8A88-C2DC94471517}" type="pres">
      <dgm:prSet presAssocID="{180DF589-7A2C-4878-B869-EADD04B2221C}" presName="circ1" presStyleLbl="vennNode1" presStyleIdx="0" presStyleCnt="2"/>
      <dgm:spPr/>
      <dgm:t>
        <a:bodyPr/>
        <a:lstStyle/>
        <a:p>
          <a:endParaRPr lang="en-US"/>
        </a:p>
      </dgm:t>
    </dgm:pt>
    <dgm:pt modelId="{0B4EC9BA-A553-4264-9ADF-54F24A12B7A9}" type="pres">
      <dgm:prSet presAssocID="{180DF589-7A2C-4878-B869-EADD04B2221C}" presName="circ1Tx" presStyleLbl="revTx" presStyleIdx="0" presStyleCnt="0">
        <dgm:presLayoutVars>
          <dgm:chMax val="0"/>
          <dgm:chPref val="0"/>
          <dgm:bulletEnabled val="1"/>
        </dgm:presLayoutVars>
      </dgm:prSet>
      <dgm:spPr/>
      <dgm:t>
        <a:bodyPr/>
        <a:lstStyle/>
        <a:p>
          <a:endParaRPr lang="en-US"/>
        </a:p>
      </dgm:t>
    </dgm:pt>
    <dgm:pt modelId="{CFA925F5-9106-4478-9A1E-2D46ACC771EB}" type="pres">
      <dgm:prSet presAssocID="{353F8065-9D89-483D-9A32-EF7001AB0B1E}" presName="circ2" presStyleLbl="vennNode1" presStyleIdx="1" presStyleCnt="2"/>
      <dgm:spPr/>
      <dgm:t>
        <a:bodyPr/>
        <a:lstStyle/>
        <a:p>
          <a:endParaRPr lang="en-US"/>
        </a:p>
      </dgm:t>
    </dgm:pt>
    <dgm:pt modelId="{F874B39B-E9F2-400C-B568-928193F6CAC7}" type="pres">
      <dgm:prSet presAssocID="{353F8065-9D89-483D-9A32-EF7001AB0B1E}" presName="circ2Tx" presStyleLbl="revTx" presStyleIdx="0" presStyleCnt="0">
        <dgm:presLayoutVars>
          <dgm:chMax val="0"/>
          <dgm:chPref val="0"/>
          <dgm:bulletEnabled val="1"/>
        </dgm:presLayoutVars>
      </dgm:prSet>
      <dgm:spPr/>
      <dgm:t>
        <a:bodyPr/>
        <a:lstStyle/>
        <a:p>
          <a:endParaRPr lang="en-US"/>
        </a:p>
      </dgm:t>
    </dgm:pt>
  </dgm:ptLst>
  <dgm:cxnLst>
    <dgm:cxn modelId="{B805738A-A7A2-43F9-A962-FF69D9D716E4}" type="presOf" srcId="{180DF589-7A2C-4878-B869-EADD04B2221C}" destId="{276CCCBB-3EFE-4B6C-8A88-C2DC94471517}" srcOrd="0" destOrd="0" presId="urn:microsoft.com/office/officeart/2005/8/layout/venn1"/>
    <dgm:cxn modelId="{70105262-4CFB-4ABB-B256-4486FB922B85}" srcId="{CB2846DA-5EB6-4080-BD91-A989795F6B87}" destId="{180DF589-7A2C-4878-B869-EADD04B2221C}" srcOrd="0" destOrd="0" parTransId="{0F7CD4A7-EBA8-485D-9821-872423CF8186}" sibTransId="{1A123A8A-C434-423A-ACBB-8A31833D1011}"/>
    <dgm:cxn modelId="{CD72451E-B73B-4EC4-AFC8-BD333B4C3787}" type="presOf" srcId="{353F8065-9D89-483D-9A32-EF7001AB0B1E}" destId="{F874B39B-E9F2-400C-B568-928193F6CAC7}" srcOrd="1" destOrd="0" presId="urn:microsoft.com/office/officeart/2005/8/layout/venn1"/>
    <dgm:cxn modelId="{0AB58B5B-C18F-464B-9C64-A3F720E39418}" type="presOf" srcId="{CB2846DA-5EB6-4080-BD91-A989795F6B87}" destId="{E7168C49-0C0F-49A0-B355-6ECB0C524D1F}" srcOrd="0" destOrd="0" presId="urn:microsoft.com/office/officeart/2005/8/layout/venn1"/>
    <dgm:cxn modelId="{6F78F7D4-3949-4EF8-A29E-BF8C569817A0}" type="presOf" srcId="{180DF589-7A2C-4878-B869-EADD04B2221C}" destId="{0B4EC9BA-A553-4264-9ADF-54F24A12B7A9}" srcOrd="1" destOrd="0" presId="urn:microsoft.com/office/officeart/2005/8/layout/venn1"/>
    <dgm:cxn modelId="{95D86D42-801E-4EAE-BBFC-3B7CC6A63218}" type="presOf" srcId="{353F8065-9D89-483D-9A32-EF7001AB0B1E}" destId="{CFA925F5-9106-4478-9A1E-2D46ACC771EB}" srcOrd="0" destOrd="0" presId="urn:microsoft.com/office/officeart/2005/8/layout/venn1"/>
    <dgm:cxn modelId="{35BA5AC2-2C8F-42AB-909A-2B0F8389B345}" srcId="{CB2846DA-5EB6-4080-BD91-A989795F6B87}" destId="{353F8065-9D89-483D-9A32-EF7001AB0B1E}" srcOrd="1" destOrd="0" parTransId="{7558278D-F478-4808-B20B-A209D4FC000F}" sibTransId="{953A4458-BB85-49D9-ABB3-F3BE706F8FF7}"/>
    <dgm:cxn modelId="{B4F0AC17-9C95-42DA-B4F9-4FE38A4CD820}" type="presParOf" srcId="{E7168C49-0C0F-49A0-B355-6ECB0C524D1F}" destId="{276CCCBB-3EFE-4B6C-8A88-C2DC94471517}" srcOrd="0" destOrd="0" presId="urn:microsoft.com/office/officeart/2005/8/layout/venn1"/>
    <dgm:cxn modelId="{5D84A349-8138-4785-9475-DD118DBDC1AB}" type="presParOf" srcId="{E7168C49-0C0F-49A0-B355-6ECB0C524D1F}" destId="{0B4EC9BA-A553-4264-9ADF-54F24A12B7A9}" srcOrd="1" destOrd="0" presId="urn:microsoft.com/office/officeart/2005/8/layout/venn1"/>
    <dgm:cxn modelId="{252B3851-20EC-4F48-A0A7-9F701965CEC3}" type="presParOf" srcId="{E7168C49-0C0F-49A0-B355-6ECB0C524D1F}" destId="{CFA925F5-9106-4478-9A1E-2D46ACC771EB}" srcOrd="2" destOrd="0" presId="urn:microsoft.com/office/officeart/2005/8/layout/venn1"/>
    <dgm:cxn modelId="{28FD2E9F-C7C2-4812-B028-420B8120869D}" type="presParOf" srcId="{E7168C49-0C0F-49A0-B355-6ECB0C524D1F}" destId="{F874B39B-E9F2-400C-B568-928193F6CAC7}"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51E249-8F5C-42ED-9B76-16DDB3F6D257}" type="doc">
      <dgm:prSet loTypeId="urn:microsoft.com/office/officeart/2005/8/layout/gear1" loCatId="relationship" qsTypeId="urn:microsoft.com/office/officeart/2005/8/quickstyle/simple1" qsCatId="simple" csTypeId="urn:microsoft.com/office/officeart/2005/8/colors/accent1_2" csCatId="accent1" phldr="1"/>
      <dgm:spPr/>
    </dgm:pt>
    <dgm:pt modelId="{65152BCA-98FB-4755-A0E9-324E8E30F176}">
      <dgm:prSet phldrT="[Text]" custT="1"/>
      <dgm:spPr/>
      <dgm:t>
        <a:bodyPr/>
        <a:lstStyle/>
        <a:p>
          <a:r>
            <a:rPr lang="en-US" sz="1600" dirty="0" smtClean="0"/>
            <a:t>Domestic </a:t>
          </a:r>
        </a:p>
        <a:p>
          <a:r>
            <a:rPr lang="en-US" sz="1600" dirty="0" smtClean="0"/>
            <a:t>policy </a:t>
          </a:r>
          <a:endParaRPr lang="en-US" sz="1600" dirty="0"/>
        </a:p>
      </dgm:t>
    </dgm:pt>
    <dgm:pt modelId="{96B47A0D-F37C-4C29-B113-6805BE542A33}" type="parTrans" cxnId="{2994AD39-B7A7-4195-AAFA-1ED508EDA6B0}">
      <dgm:prSet/>
      <dgm:spPr/>
      <dgm:t>
        <a:bodyPr/>
        <a:lstStyle/>
        <a:p>
          <a:endParaRPr lang="en-US"/>
        </a:p>
      </dgm:t>
    </dgm:pt>
    <dgm:pt modelId="{06F39EAD-1752-4478-BF42-29CE4F0CB8BC}" type="sibTrans" cxnId="{2994AD39-B7A7-4195-AAFA-1ED508EDA6B0}">
      <dgm:prSet/>
      <dgm:spPr/>
      <dgm:t>
        <a:bodyPr/>
        <a:lstStyle/>
        <a:p>
          <a:endParaRPr lang="en-US"/>
        </a:p>
      </dgm:t>
    </dgm:pt>
    <dgm:pt modelId="{F32AF41C-4AC4-4DA6-81D3-B3E660A47D4F}">
      <dgm:prSet phldrT="[Text]" custT="1"/>
      <dgm:spPr/>
      <dgm:t>
        <a:bodyPr/>
        <a:lstStyle/>
        <a:p>
          <a:r>
            <a:rPr lang="en-US" sz="1200" dirty="0" smtClean="0"/>
            <a:t>Foreign policy </a:t>
          </a:r>
          <a:endParaRPr lang="en-US" sz="1200" dirty="0"/>
        </a:p>
      </dgm:t>
    </dgm:pt>
    <dgm:pt modelId="{CFE5176B-3F87-4ED5-A0F9-3AB74645E774}" type="parTrans" cxnId="{75F55209-3AAA-4ACE-8F06-621F52DBE3EB}">
      <dgm:prSet/>
      <dgm:spPr/>
      <dgm:t>
        <a:bodyPr/>
        <a:lstStyle/>
        <a:p>
          <a:endParaRPr lang="en-US"/>
        </a:p>
      </dgm:t>
    </dgm:pt>
    <dgm:pt modelId="{D59A42CE-8BA8-4983-9045-353667462AFA}" type="sibTrans" cxnId="{75F55209-3AAA-4ACE-8F06-621F52DBE3EB}">
      <dgm:prSet/>
      <dgm:spPr/>
      <dgm:t>
        <a:bodyPr/>
        <a:lstStyle/>
        <a:p>
          <a:endParaRPr lang="en-US"/>
        </a:p>
      </dgm:t>
    </dgm:pt>
    <dgm:pt modelId="{A57FFBFA-8CAB-46C6-9EA1-D8FD85BDF8BA}">
      <dgm:prSet phldrT="[Text]"/>
      <dgm:spPr/>
      <dgm:t>
        <a:bodyPr/>
        <a:lstStyle/>
        <a:p>
          <a:r>
            <a:rPr lang="en-US" dirty="0" smtClean="0"/>
            <a:t>Diplomacy </a:t>
          </a:r>
          <a:endParaRPr lang="en-US" dirty="0"/>
        </a:p>
      </dgm:t>
    </dgm:pt>
    <dgm:pt modelId="{58FA3782-98E6-4FB9-845C-936D874553B7}" type="parTrans" cxnId="{BDEF13C5-1120-421E-955A-3AB74CA326B6}">
      <dgm:prSet/>
      <dgm:spPr/>
      <dgm:t>
        <a:bodyPr/>
        <a:lstStyle/>
        <a:p>
          <a:endParaRPr lang="en-US"/>
        </a:p>
      </dgm:t>
    </dgm:pt>
    <dgm:pt modelId="{15859F7A-20CA-476B-A42F-A88D7E820552}" type="sibTrans" cxnId="{BDEF13C5-1120-421E-955A-3AB74CA326B6}">
      <dgm:prSet/>
      <dgm:spPr/>
      <dgm:t>
        <a:bodyPr/>
        <a:lstStyle/>
        <a:p>
          <a:endParaRPr lang="en-US"/>
        </a:p>
      </dgm:t>
    </dgm:pt>
    <dgm:pt modelId="{B30F7B0E-54A6-4D8C-AF15-8EE9B9FEA2B8}" type="pres">
      <dgm:prSet presAssocID="{A751E249-8F5C-42ED-9B76-16DDB3F6D257}" presName="composite" presStyleCnt="0">
        <dgm:presLayoutVars>
          <dgm:chMax val="3"/>
          <dgm:animLvl val="lvl"/>
          <dgm:resizeHandles val="exact"/>
        </dgm:presLayoutVars>
      </dgm:prSet>
      <dgm:spPr/>
    </dgm:pt>
    <dgm:pt modelId="{0F071E00-7B69-4D92-AA4C-E0E9243EF8A4}" type="pres">
      <dgm:prSet presAssocID="{65152BCA-98FB-4755-A0E9-324E8E30F176}" presName="gear1" presStyleLbl="node1" presStyleIdx="0" presStyleCnt="3">
        <dgm:presLayoutVars>
          <dgm:chMax val="1"/>
          <dgm:bulletEnabled val="1"/>
        </dgm:presLayoutVars>
      </dgm:prSet>
      <dgm:spPr/>
      <dgm:t>
        <a:bodyPr/>
        <a:lstStyle/>
        <a:p>
          <a:endParaRPr lang="en-US"/>
        </a:p>
      </dgm:t>
    </dgm:pt>
    <dgm:pt modelId="{C2FD9E80-FCE8-49E0-AB63-E144C95D6410}" type="pres">
      <dgm:prSet presAssocID="{65152BCA-98FB-4755-A0E9-324E8E30F176}" presName="gear1srcNode" presStyleLbl="node1" presStyleIdx="0" presStyleCnt="3"/>
      <dgm:spPr/>
      <dgm:t>
        <a:bodyPr/>
        <a:lstStyle/>
        <a:p>
          <a:endParaRPr lang="en-US"/>
        </a:p>
      </dgm:t>
    </dgm:pt>
    <dgm:pt modelId="{3C78D7FC-44F9-4358-B198-CE28F57DA647}" type="pres">
      <dgm:prSet presAssocID="{65152BCA-98FB-4755-A0E9-324E8E30F176}" presName="gear1dstNode" presStyleLbl="node1" presStyleIdx="0" presStyleCnt="3"/>
      <dgm:spPr/>
      <dgm:t>
        <a:bodyPr/>
        <a:lstStyle/>
        <a:p>
          <a:endParaRPr lang="en-US"/>
        </a:p>
      </dgm:t>
    </dgm:pt>
    <dgm:pt modelId="{895EC081-2663-4C8D-B497-CCA98E174A3C}" type="pres">
      <dgm:prSet presAssocID="{F32AF41C-4AC4-4DA6-81D3-B3E660A47D4F}" presName="gear2" presStyleLbl="node1" presStyleIdx="1" presStyleCnt="3">
        <dgm:presLayoutVars>
          <dgm:chMax val="1"/>
          <dgm:bulletEnabled val="1"/>
        </dgm:presLayoutVars>
      </dgm:prSet>
      <dgm:spPr/>
      <dgm:t>
        <a:bodyPr/>
        <a:lstStyle/>
        <a:p>
          <a:endParaRPr lang="en-US"/>
        </a:p>
      </dgm:t>
    </dgm:pt>
    <dgm:pt modelId="{23F18B53-F7A3-408C-A508-8ADDCD963ACF}" type="pres">
      <dgm:prSet presAssocID="{F32AF41C-4AC4-4DA6-81D3-B3E660A47D4F}" presName="gear2srcNode" presStyleLbl="node1" presStyleIdx="1" presStyleCnt="3"/>
      <dgm:spPr/>
      <dgm:t>
        <a:bodyPr/>
        <a:lstStyle/>
        <a:p>
          <a:endParaRPr lang="en-US"/>
        </a:p>
      </dgm:t>
    </dgm:pt>
    <dgm:pt modelId="{6F0271FB-4C98-4D9E-A6AC-69D45B488B61}" type="pres">
      <dgm:prSet presAssocID="{F32AF41C-4AC4-4DA6-81D3-B3E660A47D4F}" presName="gear2dstNode" presStyleLbl="node1" presStyleIdx="1" presStyleCnt="3"/>
      <dgm:spPr/>
      <dgm:t>
        <a:bodyPr/>
        <a:lstStyle/>
        <a:p>
          <a:endParaRPr lang="en-US"/>
        </a:p>
      </dgm:t>
    </dgm:pt>
    <dgm:pt modelId="{3A738F12-AC11-469C-BB25-B52B00978A54}" type="pres">
      <dgm:prSet presAssocID="{A57FFBFA-8CAB-46C6-9EA1-D8FD85BDF8BA}" presName="gear3" presStyleLbl="node1" presStyleIdx="2" presStyleCnt="3"/>
      <dgm:spPr/>
      <dgm:t>
        <a:bodyPr/>
        <a:lstStyle/>
        <a:p>
          <a:endParaRPr lang="en-US"/>
        </a:p>
      </dgm:t>
    </dgm:pt>
    <dgm:pt modelId="{22BD3E16-2C4C-4AEE-BDCE-1DA661CE720D}" type="pres">
      <dgm:prSet presAssocID="{A57FFBFA-8CAB-46C6-9EA1-D8FD85BDF8BA}" presName="gear3tx" presStyleLbl="node1" presStyleIdx="2" presStyleCnt="3">
        <dgm:presLayoutVars>
          <dgm:chMax val="1"/>
          <dgm:bulletEnabled val="1"/>
        </dgm:presLayoutVars>
      </dgm:prSet>
      <dgm:spPr/>
      <dgm:t>
        <a:bodyPr/>
        <a:lstStyle/>
        <a:p>
          <a:endParaRPr lang="en-US"/>
        </a:p>
      </dgm:t>
    </dgm:pt>
    <dgm:pt modelId="{2BC286E4-73E5-4B54-8094-D8DDEE6F9310}" type="pres">
      <dgm:prSet presAssocID="{A57FFBFA-8CAB-46C6-9EA1-D8FD85BDF8BA}" presName="gear3srcNode" presStyleLbl="node1" presStyleIdx="2" presStyleCnt="3"/>
      <dgm:spPr/>
      <dgm:t>
        <a:bodyPr/>
        <a:lstStyle/>
        <a:p>
          <a:endParaRPr lang="en-US"/>
        </a:p>
      </dgm:t>
    </dgm:pt>
    <dgm:pt modelId="{324357B0-280F-4AD9-ACDF-85B268286014}" type="pres">
      <dgm:prSet presAssocID="{A57FFBFA-8CAB-46C6-9EA1-D8FD85BDF8BA}" presName="gear3dstNode" presStyleLbl="node1" presStyleIdx="2" presStyleCnt="3"/>
      <dgm:spPr/>
      <dgm:t>
        <a:bodyPr/>
        <a:lstStyle/>
        <a:p>
          <a:endParaRPr lang="en-US"/>
        </a:p>
      </dgm:t>
    </dgm:pt>
    <dgm:pt modelId="{00679AD6-33F7-461E-AAEB-C492C5D52F35}" type="pres">
      <dgm:prSet presAssocID="{06F39EAD-1752-4478-BF42-29CE4F0CB8BC}" presName="connector1" presStyleLbl="sibTrans2D1" presStyleIdx="0" presStyleCnt="3"/>
      <dgm:spPr/>
      <dgm:t>
        <a:bodyPr/>
        <a:lstStyle/>
        <a:p>
          <a:endParaRPr lang="en-US"/>
        </a:p>
      </dgm:t>
    </dgm:pt>
    <dgm:pt modelId="{FD16E522-556E-49A9-B786-C695F79789E6}" type="pres">
      <dgm:prSet presAssocID="{D59A42CE-8BA8-4983-9045-353667462AFA}" presName="connector2" presStyleLbl="sibTrans2D1" presStyleIdx="1" presStyleCnt="3"/>
      <dgm:spPr/>
      <dgm:t>
        <a:bodyPr/>
        <a:lstStyle/>
        <a:p>
          <a:endParaRPr lang="en-US"/>
        </a:p>
      </dgm:t>
    </dgm:pt>
    <dgm:pt modelId="{7448B428-D7FD-4366-8E79-932A0F5D010A}" type="pres">
      <dgm:prSet presAssocID="{15859F7A-20CA-476B-A42F-A88D7E820552}" presName="connector3" presStyleLbl="sibTrans2D1" presStyleIdx="2" presStyleCnt="3"/>
      <dgm:spPr/>
      <dgm:t>
        <a:bodyPr/>
        <a:lstStyle/>
        <a:p>
          <a:endParaRPr lang="en-US"/>
        </a:p>
      </dgm:t>
    </dgm:pt>
  </dgm:ptLst>
  <dgm:cxnLst>
    <dgm:cxn modelId="{07B33C95-8B1F-458D-9BCC-B9E671FA6155}" type="presOf" srcId="{A751E249-8F5C-42ED-9B76-16DDB3F6D257}" destId="{B30F7B0E-54A6-4D8C-AF15-8EE9B9FEA2B8}" srcOrd="0" destOrd="0" presId="urn:microsoft.com/office/officeart/2005/8/layout/gear1"/>
    <dgm:cxn modelId="{879CEC9D-5D76-4FD7-9F35-C3B37D2EB745}" type="presOf" srcId="{A57FFBFA-8CAB-46C6-9EA1-D8FD85BDF8BA}" destId="{3A738F12-AC11-469C-BB25-B52B00978A54}" srcOrd="0" destOrd="0" presId="urn:microsoft.com/office/officeart/2005/8/layout/gear1"/>
    <dgm:cxn modelId="{887FE73A-7CC5-430C-9467-FF3CA077D40C}" type="presOf" srcId="{15859F7A-20CA-476B-A42F-A88D7E820552}" destId="{7448B428-D7FD-4366-8E79-932A0F5D010A}" srcOrd="0" destOrd="0" presId="urn:microsoft.com/office/officeart/2005/8/layout/gear1"/>
    <dgm:cxn modelId="{93B926D8-99D6-4653-B34D-7D026B207CD2}" type="presOf" srcId="{06F39EAD-1752-4478-BF42-29CE4F0CB8BC}" destId="{00679AD6-33F7-461E-AAEB-C492C5D52F35}" srcOrd="0" destOrd="0" presId="urn:microsoft.com/office/officeart/2005/8/layout/gear1"/>
    <dgm:cxn modelId="{BEA4E930-C8F2-46B5-AB0E-BA92E6F7F7F5}" type="presOf" srcId="{A57FFBFA-8CAB-46C6-9EA1-D8FD85BDF8BA}" destId="{2BC286E4-73E5-4B54-8094-D8DDEE6F9310}" srcOrd="2" destOrd="0" presId="urn:microsoft.com/office/officeart/2005/8/layout/gear1"/>
    <dgm:cxn modelId="{769F5693-9C6C-4C37-B093-C84605EC813B}" type="presOf" srcId="{65152BCA-98FB-4755-A0E9-324E8E30F176}" destId="{0F071E00-7B69-4D92-AA4C-E0E9243EF8A4}" srcOrd="0" destOrd="0" presId="urn:microsoft.com/office/officeart/2005/8/layout/gear1"/>
    <dgm:cxn modelId="{97C9E131-B854-48AD-A083-21275F63C1AD}" type="presOf" srcId="{A57FFBFA-8CAB-46C6-9EA1-D8FD85BDF8BA}" destId="{22BD3E16-2C4C-4AEE-BDCE-1DA661CE720D}" srcOrd="1" destOrd="0" presId="urn:microsoft.com/office/officeart/2005/8/layout/gear1"/>
    <dgm:cxn modelId="{CF9997C6-AC9E-40AA-BE4D-AF1FCE1A5935}" type="presOf" srcId="{65152BCA-98FB-4755-A0E9-324E8E30F176}" destId="{C2FD9E80-FCE8-49E0-AB63-E144C95D6410}" srcOrd="1" destOrd="0" presId="urn:microsoft.com/office/officeart/2005/8/layout/gear1"/>
    <dgm:cxn modelId="{2994AD39-B7A7-4195-AAFA-1ED508EDA6B0}" srcId="{A751E249-8F5C-42ED-9B76-16DDB3F6D257}" destId="{65152BCA-98FB-4755-A0E9-324E8E30F176}" srcOrd="0" destOrd="0" parTransId="{96B47A0D-F37C-4C29-B113-6805BE542A33}" sibTransId="{06F39EAD-1752-4478-BF42-29CE4F0CB8BC}"/>
    <dgm:cxn modelId="{75F55209-3AAA-4ACE-8F06-621F52DBE3EB}" srcId="{A751E249-8F5C-42ED-9B76-16DDB3F6D257}" destId="{F32AF41C-4AC4-4DA6-81D3-B3E660A47D4F}" srcOrd="1" destOrd="0" parTransId="{CFE5176B-3F87-4ED5-A0F9-3AB74645E774}" sibTransId="{D59A42CE-8BA8-4983-9045-353667462AFA}"/>
    <dgm:cxn modelId="{0B2F2909-9E76-4D61-95CF-D428098A0DE4}" type="presOf" srcId="{65152BCA-98FB-4755-A0E9-324E8E30F176}" destId="{3C78D7FC-44F9-4358-B198-CE28F57DA647}" srcOrd="2" destOrd="0" presId="urn:microsoft.com/office/officeart/2005/8/layout/gear1"/>
    <dgm:cxn modelId="{4D149455-BC38-4B50-BC52-0154592D2ECE}" type="presOf" srcId="{A57FFBFA-8CAB-46C6-9EA1-D8FD85BDF8BA}" destId="{324357B0-280F-4AD9-ACDF-85B268286014}" srcOrd="3" destOrd="0" presId="urn:microsoft.com/office/officeart/2005/8/layout/gear1"/>
    <dgm:cxn modelId="{3E2174C3-4548-4EC7-B4BA-40368EAFF5A8}" type="presOf" srcId="{F32AF41C-4AC4-4DA6-81D3-B3E660A47D4F}" destId="{6F0271FB-4C98-4D9E-A6AC-69D45B488B61}" srcOrd="2" destOrd="0" presId="urn:microsoft.com/office/officeart/2005/8/layout/gear1"/>
    <dgm:cxn modelId="{1EFF0146-F299-4D1B-98BA-25E02035D8BD}" type="presOf" srcId="{D59A42CE-8BA8-4983-9045-353667462AFA}" destId="{FD16E522-556E-49A9-B786-C695F79789E6}" srcOrd="0" destOrd="0" presId="urn:microsoft.com/office/officeart/2005/8/layout/gear1"/>
    <dgm:cxn modelId="{BDEF13C5-1120-421E-955A-3AB74CA326B6}" srcId="{A751E249-8F5C-42ED-9B76-16DDB3F6D257}" destId="{A57FFBFA-8CAB-46C6-9EA1-D8FD85BDF8BA}" srcOrd="2" destOrd="0" parTransId="{58FA3782-98E6-4FB9-845C-936D874553B7}" sibTransId="{15859F7A-20CA-476B-A42F-A88D7E820552}"/>
    <dgm:cxn modelId="{26E3B1DB-4516-4A1E-AEAC-7E1F9BD89E89}" type="presOf" srcId="{F32AF41C-4AC4-4DA6-81D3-B3E660A47D4F}" destId="{895EC081-2663-4C8D-B497-CCA98E174A3C}" srcOrd="0" destOrd="0" presId="urn:microsoft.com/office/officeart/2005/8/layout/gear1"/>
    <dgm:cxn modelId="{F4E74300-98C5-46DC-A9A2-8A6553C2E189}" type="presOf" srcId="{F32AF41C-4AC4-4DA6-81D3-B3E660A47D4F}" destId="{23F18B53-F7A3-408C-A508-8ADDCD963ACF}" srcOrd="1" destOrd="0" presId="urn:microsoft.com/office/officeart/2005/8/layout/gear1"/>
    <dgm:cxn modelId="{F6AD73F1-68B2-4A58-A4E6-F9B82538834D}" type="presParOf" srcId="{B30F7B0E-54A6-4D8C-AF15-8EE9B9FEA2B8}" destId="{0F071E00-7B69-4D92-AA4C-E0E9243EF8A4}" srcOrd="0" destOrd="0" presId="urn:microsoft.com/office/officeart/2005/8/layout/gear1"/>
    <dgm:cxn modelId="{08F6AF69-7036-4F23-A2FF-2E25C91B1E55}" type="presParOf" srcId="{B30F7B0E-54A6-4D8C-AF15-8EE9B9FEA2B8}" destId="{C2FD9E80-FCE8-49E0-AB63-E144C95D6410}" srcOrd="1" destOrd="0" presId="urn:microsoft.com/office/officeart/2005/8/layout/gear1"/>
    <dgm:cxn modelId="{D690A4DE-EE4F-4612-9924-7A022D3C9C32}" type="presParOf" srcId="{B30F7B0E-54A6-4D8C-AF15-8EE9B9FEA2B8}" destId="{3C78D7FC-44F9-4358-B198-CE28F57DA647}" srcOrd="2" destOrd="0" presId="urn:microsoft.com/office/officeart/2005/8/layout/gear1"/>
    <dgm:cxn modelId="{27C155A3-D884-455F-94B5-FAB4C98D1B64}" type="presParOf" srcId="{B30F7B0E-54A6-4D8C-AF15-8EE9B9FEA2B8}" destId="{895EC081-2663-4C8D-B497-CCA98E174A3C}" srcOrd="3" destOrd="0" presId="urn:microsoft.com/office/officeart/2005/8/layout/gear1"/>
    <dgm:cxn modelId="{B20373F1-B4F8-454D-B2E2-744A20769FE9}" type="presParOf" srcId="{B30F7B0E-54A6-4D8C-AF15-8EE9B9FEA2B8}" destId="{23F18B53-F7A3-408C-A508-8ADDCD963ACF}" srcOrd="4" destOrd="0" presId="urn:microsoft.com/office/officeart/2005/8/layout/gear1"/>
    <dgm:cxn modelId="{E559FC76-65D4-4C22-8063-EC61817CFC2B}" type="presParOf" srcId="{B30F7B0E-54A6-4D8C-AF15-8EE9B9FEA2B8}" destId="{6F0271FB-4C98-4D9E-A6AC-69D45B488B61}" srcOrd="5" destOrd="0" presId="urn:microsoft.com/office/officeart/2005/8/layout/gear1"/>
    <dgm:cxn modelId="{61AADE5F-BAC3-4F1C-9934-4B55F918F6F6}" type="presParOf" srcId="{B30F7B0E-54A6-4D8C-AF15-8EE9B9FEA2B8}" destId="{3A738F12-AC11-469C-BB25-B52B00978A54}" srcOrd="6" destOrd="0" presId="urn:microsoft.com/office/officeart/2005/8/layout/gear1"/>
    <dgm:cxn modelId="{C3835E90-6127-4566-A6C1-7CA370914BA8}" type="presParOf" srcId="{B30F7B0E-54A6-4D8C-AF15-8EE9B9FEA2B8}" destId="{22BD3E16-2C4C-4AEE-BDCE-1DA661CE720D}" srcOrd="7" destOrd="0" presId="urn:microsoft.com/office/officeart/2005/8/layout/gear1"/>
    <dgm:cxn modelId="{12F4EDAE-3358-4929-BDCC-9AB5919E10BD}" type="presParOf" srcId="{B30F7B0E-54A6-4D8C-AF15-8EE9B9FEA2B8}" destId="{2BC286E4-73E5-4B54-8094-D8DDEE6F9310}" srcOrd="8" destOrd="0" presId="urn:microsoft.com/office/officeart/2005/8/layout/gear1"/>
    <dgm:cxn modelId="{5AF3C543-99FB-42CE-8C25-3FA917875E49}" type="presParOf" srcId="{B30F7B0E-54A6-4D8C-AF15-8EE9B9FEA2B8}" destId="{324357B0-280F-4AD9-ACDF-85B268286014}" srcOrd="9" destOrd="0" presId="urn:microsoft.com/office/officeart/2005/8/layout/gear1"/>
    <dgm:cxn modelId="{D92715B1-59CC-47F3-982D-BFC202F2F19E}" type="presParOf" srcId="{B30F7B0E-54A6-4D8C-AF15-8EE9B9FEA2B8}" destId="{00679AD6-33F7-461E-AAEB-C492C5D52F35}" srcOrd="10" destOrd="0" presId="urn:microsoft.com/office/officeart/2005/8/layout/gear1"/>
    <dgm:cxn modelId="{9B4FFCF7-38FF-40D9-ADFB-26C68B498F73}" type="presParOf" srcId="{B30F7B0E-54A6-4D8C-AF15-8EE9B9FEA2B8}" destId="{FD16E522-556E-49A9-B786-C695F79789E6}" srcOrd="11" destOrd="0" presId="urn:microsoft.com/office/officeart/2005/8/layout/gear1"/>
    <dgm:cxn modelId="{6526E0ED-F5E5-45FD-9286-C4487DC7276A}" type="presParOf" srcId="{B30F7B0E-54A6-4D8C-AF15-8EE9B9FEA2B8}" destId="{7448B428-D7FD-4366-8E79-932A0F5D010A}" srcOrd="12" destOrd="0" presId="urn:microsoft.com/office/officeart/2005/8/layout/gear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3CA9E6-EA08-4327-BD73-8B4838D18F5A}" type="doc">
      <dgm:prSet loTypeId="urn:microsoft.com/office/officeart/2005/8/layout/chevron1" loCatId="process" qsTypeId="urn:microsoft.com/office/officeart/2005/8/quickstyle/simple1" qsCatId="simple" csTypeId="urn:microsoft.com/office/officeart/2005/8/colors/accent1_2" csCatId="accent1" phldr="1"/>
      <dgm:spPr/>
    </dgm:pt>
    <dgm:pt modelId="{46532A22-A4FA-491F-92BB-520C0D8C2B0D}">
      <dgm:prSet phldrT="[Text]"/>
      <dgm:spPr/>
      <dgm:t>
        <a:bodyPr/>
        <a:lstStyle/>
        <a:p>
          <a:r>
            <a:rPr lang="en-GB" dirty="0" smtClean="0"/>
            <a:t>War </a:t>
          </a:r>
          <a:endParaRPr lang="en-US" dirty="0"/>
        </a:p>
      </dgm:t>
    </dgm:pt>
    <dgm:pt modelId="{3A411083-AE80-4080-8A32-1FBEE17FBC1D}" type="parTrans" cxnId="{7AE89504-6546-4F5E-9C58-9CFCB355E7DA}">
      <dgm:prSet/>
      <dgm:spPr/>
      <dgm:t>
        <a:bodyPr/>
        <a:lstStyle/>
        <a:p>
          <a:endParaRPr lang="en-US"/>
        </a:p>
      </dgm:t>
    </dgm:pt>
    <dgm:pt modelId="{4B1B1B2D-82C8-4AAE-ABA5-82C24CE9A26D}" type="sibTrans" cxnId="{7AE89504-6546-4F5E-9C58-9CFCB355E7DA}">
      <dgm:prSet/>
      <dgm:spPr/>
      <dgm:t>
        <a:bodyPr/>
        <a:lstStyle/>
        <a:p>
          <a:endParaRPr lang="en-US"/>
        </a:p>
      </dgm:t>
    </dgm:pt>
    <dgm:pt modelId="{62E0CFCD-0218-4D13-A75E-A9A07F56935A}">
      <dgm:prSet phldrT="[Text]"/>
      <dgm:spPr/>
      <dgm:t>
        <a:bodyPr/>
        <a:lstStyle/>
        <a:p>
          <a:r>
            <a:rPr lang="en-GB" dirty="0" smtClean="0"/>
            <a:t>Blockade and sanctions </a:t>
          </a:r>
          <a:endParaRPr lang="en-US" dirty="0"/>
        </a:p>
      </dgm:t>
    </dgm:pt>
    <dgm:pt modelId="{B7EF6D71-C2EE-469B-AD1A-6BDCD2082E9E}" type="parTrans" cxnId="{5D9C5A37-F7FC-4CA7-A02E-101F979E7463}">
      <dgm:prSet/>
      <dgm:spPr/>
      <dgm:t>
        <a:bodyPr/>
        <a:lstStyle/>
        <a:p>
          <a:endParaRPr lang="en-US"/>
        </a:p>
      </dgm:t>
    </dgm:pt>
    <dgm:pt modelId="{13DB511A-2812-4988-875C-1FB284FAF0E9}" type="sibTrans" cxnId="{5D9C5A37-F7FC-4CA7-A02E-101F979E7463}">
      <dgm:prSet/>
      <dgm:spPr/>
      <dgm:t>
        <a:bodyPr/>
        <a:lstStyle/>
        <a:p>
          <a:endParaRPr lang="en-US"/>
        </a:p>
      </dgm:t>
    </dgm:pt>
    <dgm:pt modelId="{E73B8D7E-7FA3-4B48-9376-B65A104D09B7}">
      <dgm:prSet phldrT="[Text]"/>
      <dgm:spPr/>
      <dgm:t>
        <a:bodyPr/>
        <a:lstStyle/>
        <a:p>
          <a:r>
            <a:rPr lang="en-GB" dirty="0" smtClean="0"/>
            <a:t>Obstruction and countering </a:t>
          </a:r>
          <a:endParaRPr lang="en-US" dirty="0"/>
        </a:p>
      </dgm:t>
    </dgm:pt>
    <dgm:pt modelId="{198A1D68-DF24-4D1D-9EAF-8F26102D51A7}" type="parTrans" cxnId="{81DF88B5-42E8-40DB-BCC4-583AF4AB3C59}">
      <dgm:prSet/>
      <dgm:spPr/>
      <dgm:t>
        <a:bodyPr/>
        <a:lstStyle/>
        <a:p>
          <a:endParaRPr lang="en-US"/>
        </a:p>
      </dgm:t>
    </dgm:pt>
    <dgm:pt modelId="{F11F5182-2200-4272-ACA4-5D20B880E48A}" type="sibTrans" cxnId="{81DF88B5-42E8-40DB-BCC4-583AF4AB3C59}">
      <dgm:prSet/>
      <dgm:spPr/>
      <dgm:t>
        <a:bodyPr/>
        <a:lstStyle/>
        <a:p>
          <a:endParaRPr lang="en-US"/>
        </a:p>
      </dgm:t>
    </dgm:pt>
    <dgm:pt modelId="{8F2A7008-8CAD-4CE3-9D31-99AD32BBD2DA}">
      <dgm:prSet/>
      <dgm:spPr/>
      <dgm:t>
        <a:bodyPr/>
        <a:lstStyle/>
        <a:p>
          <a:r>
            <a:rPr lang="en-GB" dirty="0" smtClean="0"/>
            <a:t>Neutrality and non-intervention   </a:t>
          </a:r>
          <a:endParaRPr lang="en-US" dirty="0"/>
        </a:p>
      </dgm:t>
    </dgm:pt>
    <dgm:pt modelId="{0692A830-130E-4DF4-BEF2-6CE4E54800B4}" type="parTrans" cxnId="{97D6FDE1-C9F7-4B2E-92FD-EC009ABC3F42}">
      <dgm:prSet/>
      <dgm:spPr/>
      <dgm:t>
        <a:bodyPr/>
        <a:lstStyle/>
        <a:p>
          <a:endParaRPr lang="en-US"/>
        </a:p>
      </dgm:t>
    </dgm:pt>
    <dgm:pt modelId="{16D1B869-B329-49B8-9595-AEB720844660}" type="sibTrans" cxnId="{97D6FDE1-C9F7-4B2E-92FD-EC009ABC3F42}">
      <dgm:prSet/>
      <dgm:spPr/>
      <dgm:t>
        <a:bodyPr/>
        <a:lstStyle/>
        <a:p>
          <a:endParaRPr lang="en-US"/>
        </a:p>
      </dgm:t>
    </dgm:pt>
    <dgm:pt modelId="{F0BD2D4E-0C89-4149-A8ED-765278782BDF}">
      <dgm:prSet/>
      <dgm:spPr/>
      <dgm:t>
        <a:bodyPr/>
        <a:lstStyle/>
        <a:p>
          <a:r>
            <a:rPr lang="en-GB" dirty="0" smtClean="0"/>
            <a:t>Friendly relations </a:t>
          </a:r>
          <a:endParaRPr lang="en-US" dirty="0"/>
        </a:p>
      </dgm:t>
    </dgm:pt>
    <dgm:pt modelId="{7F7BCD65-5B3A-4AD1-ABC1-4E3BC7957990}" type="parTrans" cxnId="{32D1F9E0-FA4E-404B-8CEE-BD39BA7A5BA8}">
      <dgm:prSet/>
      <dgm:spPr/>
      <dgm:t>
        <a:bodyPr/>
        <a:lstStyle/>
        <a:p>
          <a:endParaRPr lang="en-US"/>
        </a:p>
      </dgm:t>
    </dgm:pt>
    <dgm:pt modelId="{E22C0DC8-9B91-44D6-93F7-6F342A66A06A}" type="sibTrans" cxnId="{32D1F9E0-FA4E-404B-8CEE-BD39BA7A5BA8}">
      <dgm:prSet/>
      <dgm:spPr/>
      <dgm:t>
        <a:bodyPr/>
        <a:lstStyle/>
        <a:p>
          <a:endParaRPr lang="en-US"/>
        </a:p>
      </dgm:t>
    </dgm:pt>
    <dgm:pt modelId="{8C2D9BC7-4BFF-43B0-9C42-E46F7379298D}">
      <dgm:prSet/>
      <dgm:spPr/>
      <dgm:t>
        <a:bodyPr/>
        <a:lstStyle/>
        <a:p>
          <a:r>
            <a:rPr lang="en-GB" dirty="0" smtClean="0"/>
            <a:t>Alliances and unions </a:t>
          </a:r>
          <a:endParaRPr lang="en-US" dirty="0"/>
        </a:p>
      </dgm:t>
    </dgm:pt>
    <dgm:pt modelId="{B9EF8E57-3BB2-4F87-9174-7040B01A9089}" type="parTrans" cxnId="{BB0802C1-35DF-4B84-8110-2AC8526A2D41}">
      <dgm:prSet/>
      <dgm:spPr/>
      <dgm:t>
        <a:bodyPr/>
        <a:lstStyle/>
        <a:p>
          <a:endParaRPr lang="en-US"/>
        </a:p>
      </dgm:t>
    </dgm:pt>
    <dgm:pt modelId="{3315147F-DDD6-4A0D-A580-DF806E18059C}" type="sibTrans" cxnId="{BB0802C1-35DF-4B84-8110-2AC8526A2D41}">
      <dgm:prSet/>
      <dgm:spPr/>
      <dgm:t>
        <a:bodyPr/>
        <a:lstStyle/>
        <a:p>
          <a:endParaRPr lang="en-US"/>
        </a:p>
      </dgm:t>
    </dgm:pt>
    <dgm:pt modelId="{6FE2F22B-7F64-4ABC-9E61-9E565A442E67}">
      <dgm:prSet/>
      <dgm:spPr/>
      <dgm:t>
        <a:bodyPr/>
        <a:lstStyle/>
        <a:p>
          <a:r>
            <a:rPr lang="en-GB" dirty="0" smtClean="0"/>
            <a:t>Cooperation </a:t>
          </a:r>
          <a:r>
            <a:rPr lang="ru-RU" dirty="0" smtClean="0"/>
            <a:t> </a:t>
          </a:r>
          <a:endParaRPr lang="en-US" dirty="0"/>
        </a:p>
      </dgm:t>
    </dgm:pt>
    <dgm:pt modelId="{C7279A7F-0C20-4EFD-960F-C6F525F5188F}" type="parTrans" cxnId="{0CC34B9A-7CE2-41AF-898C-A15D13C8932D}">
      <dgm:prSet/>
      <dgm:spPr/>
      <dgm:t>
        <a:bodyPr/>
        <a:lstStyle/>
        <a:p>
          <a:endParaRPr lang="en-US"/>
        </a:p>
      </dgm:t>
    </dgm:pt>
    <dgm:pt modelId="{897B1A01-7772-48A9-B29C-8D5316A02506}" type="sibTrans" cxnId="{0CC34B9A-7CE2-41AF-898C-A15D13C8932D}">
      <dgm:prSet/>
      <dgm:spPr/>
      <dgm:t>
        <a:bodyPr/>
        <a:lstStyle/>
        <a:p>
          <a:endParaRPr lang="en-US"/>
        </a:p>
      </dgm:t>
    </dgm:pt>
    <dgm:pt modelId="{3B2064CE-3F14-4C80-B86B-D9BF87D4D91D}" type="pres">
      <dgm:prSet presAssocID="{563CA9E6-EA08-4327-BD73-8B4838D18F5A}" presName="Name0" presStyleCnt="0">
        <dgm:presLayoutVars>
          <dgm:dir/>
          <dgm:animLvl val="lvl"/>
          <dgm:resizeHandles val="exact"/>
        </dgm:presLayoutVars>
      </dgm:prSet>
      <dgm:spPr/>
    </dgm:pt>
    <dgm:pt modelId="{8658C69A-83B6-4DA3-AD0D-697D7F8C0DE8}" type="pres">
      <dgm:prSet presAssocID="{46532A22-A4FA-491F-92BB-520C0D8C2B0D}" presName="parTxOnly" presStyleLbl="node1" presStyleIdx="0" presStyleCnt="7">
        <dgm:presLayoutVars>
          <dgm:chMax val="0"/>
          <dgm:chPref val="0"/>
          <dgm:bulletEnabled val="1"/>
        </dgm:presLayoutVars>
      </dgm:prSet>
      <dgm:spPr/>
      <dgm:t>
        <a:bodyPr/>
        <a:lstStyle/>
        <a:p>
          <a:endParaRPr lang="en-US"/>
        </a:p>
      </dgm:t>
    </dgm:pt>
    <dgm:pt modelId="{DAFA480C-E1DF-4009-B7B0-D2203676D035}" type="pres">
      <dgm:prSet presAssocID="{4B1B1B2D-82C8-4AAE-ABA5-82C24CE9A26D}" presName="parTxOnlySpace" presStyleCnt="0"/>
      <dgm:spPr/>
    </dgm:pt>
    <dgm:pt modelId="{60D458AD-D002-4DED-8832-BEF49A2FDC04}" type="pres">
      <dgm:prSet presAssocID="{62E0CFCD-0218-4D13-A75E-A9A07F56935A}" presName="parTxOnly" presStyleLbl="node1" presStyleIdx="1" presStyleCnt="7">
        <dgm:presLayoutVars>
          <dgm:chMax val="0"/>
          <dgm:chPref val="0"/>
          <dgm:bulletEnabled val="1"/>
        </dgm:presLayoutVars>
      </dgm:prSet>
      <dgm:spPr/>
      <dgm:t>
        <a:bodyPr/>
        <a:lstStyle/>
        <a:p>
          <a:endParaRPr lang="en-US"/>
        </a:p>
      </dgm:t>
    </dgm:pt>
    <dgm:pt modelId="{E68D3AA7-73CA-436A-AE28-FD47FA46CB90}" type="pres">
      <dgm:prSet presAssocID="{13DB511A-2812-4988-875C-1FB284FAF0E9}" presName="parTxOnlySpace" presStyleCnt="0"/>
      <dgm:spPr/>
    </dgm:pt>
    <dgm:pt modelId="{31E0E710-74FA-4D24-9F01-894EADD9A2DC}" type="pres">
      <dgm:prSet presAssocID="{E73B8D7E-7FA3-4B48-9376-B65A104D09B7}" presName="parTxOnly" presStyleLbl="node1" presStyleIdx="2" presStyleCnt="7">
        <dgm:presLayoutVars>
          <dgm:chMax val="0"/>
          <dgm:chPref val="0"/>
          <dgm:bulletEnabled val="1"/>
        </dgm:presLayoutVars>
      </dgm:prSet>
      <dgm:spPr/>
      <dgm:t>
        <a:bodyPr/>
        <a:lstStyle/>
        <a:p>
          <a:endParaRPr lang="en-US"/>
        </a:p>
      </dgm:t>
    </dgm:pt>
    <dgm:pt modelId="{350D9653-DBC4-4D1A-B42A-50F5EAFE3D34}" type="pres">
      <dgm:prSet presAssocID="{F11F5182-2200-4272-ACA4-5D20B880E48A}" presName="parTxOnlySpace" presStyleCnt="0"/>
      <dgm:spPr/>
    </dgm:pt>
    <dgm:pt modelId="{E374AE79-C9C7-41F2-BAED-D851180F9A49}" type="pres">
      <dgm:prSet presAssocID="{8F2A7008-8CAD-4CE3-9D31-99AD32BBD2DA}" presName="parTxOnly" presStyleLbl="node1" presStyleIdx="3" presStyleCnt="7" custLinFactNeighborX="17360" custLinFactNeighborY="-1447">
        <dgm:presLayoutVars>
          <dgm:chMax val="0"/>
          <dgm:chPref val="0"/>
          <dgm:bulletEnabled val="1"/>
        </dgm:presLayoutVars>
      </dgm:prSet>
      <dgm:spPr/>
      <dgm:t>
        <a:bodyPr/>
        <a:lstStyle/>
        <a:p>
          <a:endParaRPr lang="en-US"/>
        </a:p>
      </dgm:t>
    </dgm:pt>
    <dgm:pt modelId="{26C8B13B-C762-45E9-AA77-36F83BE48A27}" type="pres">
      <dgm:prSet presAssocID="{16D1B869-B329-49B8-9595-AEB720844660}" presName="parTxOnlySpace" presStyleCnt="0"/>
      <dgm:spPr/>
    </dgm:pt>
    <dgm:pt modelId="{2E57B841-074B-4EA7-B28A-B4FD36F0B7FA}" type="pres">
      <dgm:prSet presAssocID="{F0BD2D4E-0C89-4149-A8ED-765278782BDF}" presName="parTxOnly" presStyleLbl="node1" presStyleIdx="4" presStyleCnt="7">
        <dgm:presLayoutVars>
          <dgm:chMax val="0"/>
          <dgm:chPref val="0"/>
          <dgm:bulletEnabled val="1"/>
        </dgm:presLayoutVars>
      </dgm:prSet>
      <dgm:spPr/>
      <dgm:t>
        <a:bodyPr/>
        <a:lstStyle/>
        <a:p>
          <a:endParaRPr lang="en-US"/>
        </a:p>
      </dgm:t>
    </dgm:pt>
    <dgm:pt modelId="{E8F592AB-8C83-463B-8F5A-A6ECB9E7622D}" type="pres">
      <dgm:prSet presAssocID="{E22C0DC8-9B91-44D6-93F7-6F342A66A06A}" presName="parTxOnlySpace" presStyleCnt="0"/>
      <dgm:spPr/>
    </dgm:pt>
    <dgm:pt modelId="{B3A88404-D87C-4321-A838-9CAB1393390A}" type="pres">
      <dgm:prSet presAssocID="{6FE2F22B-7F64-4ABC-9E61-9E565A442E67}" presName="parTxOnly" presStyleLbl="node1" presStyleIdx="5" presStyleCnt="7">
        <dgm:presLayoutVars>
          <dgm:chMax val="0"/>
          <dgm:chPref val="0"/>
          <dgm:bulletEnabled val="1"/>
        </dgm:presLayoutVars>
      </dgm:prSet>
      <dgm:spPr/>
      <dgm:t>
        <a:bodyPr/>
        <a:lstStyle/>
        <a:p>
          <a:endParaRPr lang="en-US"/>
        </a:p>
      </dgm:t>
    </dgm:pt>
    <dgm:pt modelId="{5658C394-D39F-45FC-AD2A-AFD74BA7D1C3}" type="pres">
      <dgm:prSet presAssocID="{897B1A01-7772-48A9-B29C-8D5316A02506}" presName="parTxOnlySpace" presStyleCnt="0"/>
      <dgm:spPr/>
    </dgm:pt>
    <dgm:pt modelId="{3438F863-C195-4AEC-81D7-3B7C0A8B15F8}" type="pres">
      <dgm:prSet presAssocID="{8C2D9BC7-4BFF-43B0-9C42-E46F7379298D}" presName="parTxOnly" presStyleLbl="node1" presStyleIdx="6" presStyleCnt="7">
        <dgm:presLayoutVars>
          <dgm:chMax val="0"/>
          <dgm:chPref val="0"/>
          <dgm:bulletEnabled val="1"/>
        </dgm:presLayoutVars>
      </dgm:prSet>
      <dgm:spPr/>
      <dgm:t>
        <a:bodyPr/>
        <a:lstStyle/>
        <a:p>
          <a:endParaRPr lang="en-US"/>
        </a:p>
      </dgm:t>
    </dgm:pt>
  </dgm:ptLst>
  <dgm:cxnLst>
    <dgm:cxn modelId="{0CC34B9A-7CE2-41AF-898C-A15D13C8932D}" srcId="{563CA9E6-EA08-4327-BD73-8B4838D18F5A}" destId="{6FE2F22B-7F64-4ABC-9E61-9E565A442E67}" srcOrd="5" destOrd="0" parTransId="{C7279A7F-0C20-4EFD-960F-C6F525F5188F}" sibTransId="{897B1A01-7772-48A9-B29C-8D5316A02506}"/>
    <dgm:cxn modelId="{C8A7B2D8-243B-497A-8193-E3A5C18E9AF1}" type="presOf" srcId="{62E0CFCD-0218-4D13-A75E-A9A07F56935A}" destId="{60D458AD-D002-4DED-8832-BEF49A2FDC04}" srcOrd="0" destOrd="0" presId="urn:microsoft.com/office/officeart/2005/8/layout/chevron1"/>
    <dgm:cxn modelId="{F406B671-04F7-4F40-9E28-A5C854BAB540}" type="presOf" srcId="{46532A22-A4FA-491F-92BB-520C0D8C2B0D}" destId="{8658C69A-83B6-4DA3-AD0D-697D7F8C0DE8}" srcOrd="0" destOrd="0" presId="urn:microsoft.com/office/officeart/2005/8/layout/chevron1"/>
    <dgm:cxn modelId="{7AE89504-6546-4F5E-9C58-9CFCB355E7DA}" srcId="{563CA9E6-EA08-4327-BD73-8B4838D18F5A}" destId="{46532A22-A4FA-491F-92BB-520C0D8C2B0D}" srcOrd="0" destOrd="0" parTransId="{3A411083-AE80-4080-8A32-1FBEE17FBC1D}" sibTransId="{4B1B1B2D-82C8-4AAE-ABA5-82C24CE9A26D}"/>
    <dgm:cxn modelId="{348F0638-D816-458D-8695-58119AA5F883}" type="presOf" srcId="{F0BD2D4E-0C89-4149-A8ED-765278782BDF}" destId="{2E57B841-074B-4EA7-B28A-B4FD36F0B7FA}" srcOrd="0" destOrd="0" presId="urn:microsoft.com/office/officeart/2005/8/layout/chevron1"/>
    <dgm:cxn modelId="{33B7EC42-BC7E-4490-9206-6BE097689E39}" type="presOf" srcId="{8F2A7008-8CAD-4CE3-9D31-99AD32BBD2DA}" destId="{E374AE79-C9C7-41F2-BAED-D851180F9A49}" srcOrd="0" destOrd="0" presId="urn:microsoft.com/office/officeart/2005/8/layout/chevron1"/>
    <dgm:cxn modelId="{97D6FDE1-C9F7-4B2E-92FD-EC009ABC3F42}" srcId="{563CA9E6-EA08-4327-BD73-8B4838D18F5A}" destId="{8F2A7008-8CAD-4CE3-9D31-99AD32BBD2DA}" srcOrd="3" destOrd="0" parTransId="{0692A830-130E-4DF4-BEF2-6CE4E54800B4}" sibTransId="{16D1B869-B329-49B8-9595-AEB720844660}"/>
    <dgm:cxn modelId="{BB0802C1-35DF-4B84-8110-2AC8526A2D41}" srcId="{563CA9E6-EA08-4327-BD73-8B4838D18F5A}" destId="{8C2D9BC7-4BFF-43B0-9C42-E46F7379298D}" srcOrd="6" destOrd="0" parTransId="{B9EF8E57-3BB2-4F87-9174-7040B01A9089}" sibTransId="{3315147F-DDD6-4A0D-A580-DF806E18059C}"/>
    <dgm:cxn modelId="{4EFA0CE8-A980-47BA-9251-ADB3513864E4}" type="presOf" srcId="{8C2D9BC7-4BFF-43B0-9C42-E46F7379298D}" destId="{3438F863-C195-4AEC-81D7-3B7C0A8B15F8}" srcOrd="0" destOrd="0" presId="urn:microsoft.com/office/officeart/2005/8/layout/chevron1"/>
    <dgm:cxn modelId="{32D1F9E0-FA4E-404B-8CEE-BD39BA7A5BA8}" srcId="{563CA9E6-EA08-4327-BD73-8B4838D18F5A}" destId="{F0BD2D4E-0C89-4149-A8ED-765278782BDF}" srcOrd="4" destOrd="0" parTransId="{7F7BCD65-5B3A-4AD1-ABC1-4E3BC7957990}" sibTransId="{E22C0DC8-9B91-44D6-93F7-6F342A66A06A}"/>
    <dgm:cxn modelId="{5A908181-76EA-4ABE-8E2A-AEF598E72AA3}" type="presOf" srcId="{563CA9E6-EA08-4327-BD73-8B4838D18F5A}" destId="{3B2064CE-3F14-4C80-B86B-D9BF87D4D91D}" srcOrd="0" destOrd="0" presId="urn:microsoft.com/office/officeart/2005/8/layout/chevron1"/>
    <dgm:cxn modelId="{2374AC6D-2533-499D-B74D-72DB1FEB9999}" type="presOf" srcId="{E73B8D7E-7FA3-4B48-9376-B65A104D09B7}" destId="{31E0E710-74FA-4D24-9F01-894EADD9A2DC}" srcOrd="0" destOrd="0" presId="urn:microsoft.com/office/officeart/2005/8/layout/chevron1"/>
    <dgm:cxn modelId="{81DF88B5-42E8-40DB-BCC4-583AF4AB3C59}" srcId="{563CA9E6-EA08-4327-BD73-8B4838D18F5A}" destId="{E73B8D7E-7FA3-4B48-9376-B65A104D09B7}" srcOrd="2" destOrd="0" parTransId="{198A1D68-DF24-4D1D-9EAF-8F26102D51A7}" sibTransId="{F11F5182-2200-4272-ACA4-5D20B880E48A}"/>
    <dgm:cxn modelId="{5D9C5A37-F7FC-4CA7-A02E-101F979E7463}" srcId="{563CA9E6-EA08-4327-BD73-8B4838D18F5A}" destId="{62E0CFCD-0218-4D13-A75E-A9A07F56935A}" srcOrd="1" destOrd="0" parTransId="{B7EF6D71-C2EE-469B-AD1A-6BDCD2082E9E}" sibTransId="{13DB511A-2812-4988-875C-1FB284FAF0E9}"/>
    <dgm:cxn modelId="{D6DA57A4-27D3-4811-8552-32D7260131E6}" type="presOf" srcId="{6FE2F22B-7F64-4ABC-9E61-9E565A442E67}" destId="{B3A88404-D87C-4321-A838-9CAB1393390A}" srcOrd="0" destOrd="0" presId="urn:microsoft.com/office/officeart/2005/8/layout/chevron1"/>
    <dgm:cxn modelId="{9548A76D-59D1-40A1-AC3B-8DE078727228}" type="presParOf" srcId="{3B2064CE-3F14-4C80-B86B-D9BF87D4D91D}" destId="{8658C69A-83B6-4DA3-AD0D-697D7F8C0DE8}" srcOrd="0" destOrd="0" presId="urn:microsoft.com/office/officeart/2005/8/layout/chevron1"/>
    <dgm:cxn modelId="{B3C32D7E-B746-4451-ADCE-3674702BE6D0}" type="presParOf" srcId="{3B2064CE-3F14-4C80-B86B-D9BF87D4D91D}" destId="{DAFA480C-E1DF-4009-B7B0-D2203676D035}" srcOrd="1" destOrd="0" presId="urn:microsoft.com/office/officeart/2005/8/layout/chevron1"/>
    <dgm:cxn modelId="{C7F7228A-0F88-419B-8093-FA940CFCEE34}" type="presParOf" srcId="{3B2064CE-3F14-4C80-B86B-D9BF87D4D91D}" destId="{60D458AD-D002-4DED-8832-BEF49A2FDC04}" srcOrd="2" destOrd="0" presId="urn:microsoft.com/office/officeart/2005/8/layout/chevron1"/>
    <dgm:cxn modelId="{E257DE1C-AAB4-46C6-8CA0-8277FDC83575}" type="presParOf" srcId="{3B2064CE-3F14-4C80-B86B-D9BF87D4D91D}" destId="{E68D3AA7-73CA-436A-AE28-FD47FA46CB90}" srcOrd="3" destOrd="0" presId="urn:microsoft.com/office/officeart/2005/8/layout/chevron1"/>
    <dgm:cxn modelId="{37E76566-A661-4317-AEEB-ACDD8288BD62}" type="presParOf" srcId="{3B2064CE-3F14-4C80-B86B-D9BF87D4D91D}" destId="{31E0E710-74FA-4D24-9F01-894EADD9A2DC}" srcOrd="4" destOrd="0" presId="urn:microsoft.com/office/officeart/2005/8/layout/chevron1"/>
    <dgm:cxn modelId="{D94C8C54-08EA-433B-BD67-81F997FAE48C}" type="presParOf" srcId="{3B2064CE-3F14-4C80-B86B-D9BF87D4D91D}" destId="{350D9653-DBC4-4D1A-B42A-50F5EAFE3D34}" srcOrd="5" destOrd="0" presId="urn:microsoft.com/office/officeart/2005/8/layout/chevron1"/>
    <dgm:cxn modelId="{58BA5D15-6381-4682-944D-31D95325256D}" type="presParOf" srcId="{3B2064CE-3F14-4C80-B86B-D9BF87D4D91D}" destId="{E374AE79-C9C7-41F2-BAED-D851180F9A49}" srcOrd="6" destOrd="0" presId="urn:microsoft.com/office/officeart/2005/8/layout/chevron1"/>
    <dgm:cxn modelId="{1C92058A-7B2F-4845-A549-B34612285A8F}" type="presParOf" srcId="{3B2064CE-3F14-4C80-B86B-D9BF87D4D91D}" destId="{26C8B13B-C762-45E9-AA77-36F83BE48A27}" srcOrd="7" destOrd="0" presId="urn:microsoft.com/office/officeart/2005/8/layout/chevron1"/>
    <dgm:cxn modelId="{000645B0-7648-473B-9AC1-B6477B06794B}" type="presParOf" srcId="{3B2064CE-3F14-4C80-B86B-D9BF87D4D91D}" destId="{2E57B841-074B-4EA7-B28A-B4FD36F0B7FA}" srcOrd="8" destOrd="0" presId="urn:microsoft.com/office/officeart/2005/8/layout/chevron1"/>
    <dgm:cxn modelId="{83710AE7-3173-479C-9CA0-5D3318638D60}" type="presParOf" srcId="{3B2064CE-3F14-4C80-B86B-D9BF87D4D91D}" destId="{E8F592AB-8C83-463B-8F5A-A6ECB9E7622D}" srcOrd="9" destOrd="0" presId="urn:microsoft.com/office/officeart/2005/8/layout/chevron1"/>
    <dgm:cxn modelId="{39FC3F99-5C34-46BC-A97B-00715FA4CDF3}" type="presParOf" srcId="{3B2064CE-3F14-4C80-B86B-D9BF87D4D91D}" destId="{B3A88404-D87C-4321-A838-9CAB1393390A}" srcOrd="10" destOrd="0" presId="urn:microsoft.com/office/officeart/2005/8/layout/chevron1"/>
    <dgm:cxn modelId="{F0E97A0D-27F4-4E58-8B13-1B40B0E0EFD5}" type="presParOf" srcId="{3B2064CE-3F14-4C80-B86B-D9BF87D4D91D}" destId="{5658C394-D39F-45FC-AD2A-AFD74BA7D1C3}" srcOrd="11" destOrd="0" presId="urn:microsoft.com/office/officeart/2005/8/layout/chevron1"/>
    <dgm:cxn modelId="{16E5191E-85C5-4EE8-9602-F5737CBA7824}" type="presParOf" srcId="{3B2064CE-3F14-4C80-B86B-D9BF87D4D91D}" destId="{3438F863-C195-4AEC-81D7-3B7C0A8B15F8}" srcOrd="1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CCCBB-3EFE-4B6C-8A88-C2DC94471517}">
      <dsp:nvSpPr>
        <dsp:cNvPr id="0" name=""/>
        <dsp:cNvSpPr/>
      </dsp:nvSpPr>
      <dsp:spPr>
        <a:xfrm>
          <a:off x="1566849" y="4445"/>
          <a:ext cx="1625598" cy="1625598"/>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r>
            <a:rPr lang="en-US" sz="1900" kern="1200" dirty="0" smtClean="0"/>
            <a:t>Domestic Policy </a:t>
          </a:r>
          <a:endParaRPr lang="en-US" sz="1900" kern="1200" dirty="0"/>
        </a:p>
      </dsp:txBody>
      <dsp:txXfrm>
        <a:off x="1793847" y="196138"/>
        <a:ext cx="937281" cy="1242212"/>
      </dsp:txXfrm>
    </dsp:sp>
    <dsp:sp modelId="{CFA925F5-9106-4478-9A1E-2D46ACC771EB}">
      <dsp:nvSpPr>
        <dsp:cNvPr id="0" name=""/>
        <dsp:cNvSpPr/>
      </dsp:nvSpPr>
      <dsp:spPr>
        <a:xfrm>
          <a:off x="2738452" y="4445"/>
          <a:ext cx="1625598" cy="1625598"/>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r>
            <a:rPr lang="en-US" sz="1900" kern="1200" dirty="0" smtClean="0"/>
            <a:t>Foreign Policy </a:t>
          </a:r>
          <a:endParaRPr lang="en-US" sz="1900" kern="1200" dirty="0"/>
        </a:p>
      </dsp:txBody>
      <dsp:txXfrm>
        <a:off x="3199770" y="196138"/>
        <a:ext cx="937281" cy="12422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71E00-7B69-4D92-AA4C-E0E9243EF8A4}">
      <dsp:nvSpPr>
        <dsp:cNvPr id="0" name=""/>
        <dsp:cNvSpPr/>
      </dsp:nvSpPr>
      <dsp:spPr>
        <a:xfrm>
          <a:off x="4331640" y="1557443"/>
          <a:ext cx="1903541" cy="1903541"/>
        </a:xfrm>
        <a:prstGeom prst="gear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Domestic </a:t>
          </a:r>
        </a:p>
        <a:p>
          <a:pPr lvl="0" algn="ctr" defTabSz="711200">
            <a:lnSpc>
              <a:spcPct val="90000"/>
            </a:lnSpc>
            <a:spcBef>
              <a:spcPct val="0"/>
            </a:spcBef>
            <a:spcAft>
              <a:spcPct val="35000"/>
            </a:spcAft>
          </a:pPr>
          <a:r>
            <a:rPr lang="en-US" sz="1600" kern="1200" dirty="0" smtClean="0"/>
            <a:t>policy </a:t>
          </a:r>
          <a:endParaRPr lang="en-US" sz="1600" kern="1200" dirty="0"/>
        </a:p>
      </dsp:txBody>
      <dsp:txXfrm>
        <a:off x="4714336" y="2003338"/>
        <a:ext cx="1138149" cy="978460"/>
      </dsp:txXfrm>
    </dsp:sp>
    <dsp:sp modelId="{895EC081-2663-4C8D-B497-CCA98E174A3C}">
      <dsp:nvSpPr>
        <dsp:cNvPr id="0" name=""/>
        <dsp:cNvSpPr/>
      </dsp:nvSpPr>
      <dsp:spPr>
        <a:xfrm>
          <a:off x="3224125" y="1107515"/>
          <a:ext cx="1384394" cy="1384394"/>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Foreign policy </a:t>
          </a:r>
          <a:endParaRPr lang="en-US" sz="1200" kern="1200" dirty="0"/>
        </a:p>
      </dsp:txBody>
      <dsp:txXfrm>
        <a:off x="3572650" y="1458147"/>
        <a:ext cx="687344" cy="683130"/>
      </dsp:txXfrm>
    </dsp:sp>
    <dsp:sp modelId="{3A738F12-AC11-469C-BB25-B52B00978A54}">
      <dsp:nvSpPr>
        <dsp:cNvPr id="0" name=""/>
        <dsp:cNvSpPr/>
      </dsp:nvSpPr>
      <dsp:spPr>
        <a:xfrm rot="20700000">
          <a:off x="3999527" y="152424"/>
          <a:ext cx="1356423" cy="1356423"/>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Diplomacy </a:t>
          </a:r>
          <a:endParaRPr lang="en-US" sz="1300" kern="1200" dirty="0"/>
        </a:p>
      </dsp:txBody>
      <dsp:txXfrm rot="-20700000">
        <a:off x="4297030" y="449928"/>
        <a:ext cx="761416" cy="761416"/>
      </dsp:txXfrm>
    </dsp:sp>
    <dsp:sp modelId="{00679AD6-33F7-461E-AAEB-C492C5D52F35}">
      <dsp:nvSpPr>
        <dsp:cNvPr id="0" name=""/>
        <dsp:cNvSpPr/>
      </dsp:nvSpPr>
      <dsp:spPr>
        <a:xfrm>
          <a:off x="4177386" y="1274658"/>
          <a:ext cx="2436533" cy="2436533"/>
        </a:xfrm>
        <a:prstGeom prst="circularArrow">
          <a:avLst>
            <a:gd name="adj1" fmla="val 4688"/>
            <a:gd name="adj2" fmla="val 299029"/>
            <a:gd name="adj3" fmla="val 2495818"/>
            <a:gd name="adj4" fmla="val 15905826"/>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16E522-556E-49A9-B786-C695F79789E6}">
      <dsp:nvSpPr>
        <dsp:cNvPr id="0" name=""/>
        <dsp:cNvSpPr/>
      </dsp:nvSpPr>
      <dsp:spPr>
        <a:xfrm>
          <a:off x="2978952" y="804348"/>
          <a:ext cx="1770293" cy="1770293"/>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448B428-D7FD-4366-8E79-932A0F5D010A}">
      <dsp:nvSpPr>
        <dsp:cNvPr id="0" name=""/>
        <dsp:cNvSpPr/>
      </dsp:nvSpPr>
      <dsp:spPr>
        <a:xfrm>
          <a:off x="3685772" y="-141536"/>
          <a:ext cx="1908733" cy="1908733"/>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58C69A-83B6-4DA3-AD0D-697D7F8C0DE8}">
      <dsp:nvSpPr>
        <dsp:cNvPr id="0" name=""/>
        <dsp:cNvSpPr/>
      </dsp:nvSpPr>
      <dsp:spPr>
        <a:xfrm>
          <a:off x="0" y="1886875"/>
          <a:ext cx="1847884" cy="7391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War </a:t>
          </a:r>
          <a:endParaRPr lang="en-US" sz="1600" kern="1200" dirty="0"/>
        </a:p>
      </dsp:txBody>
      <dsp:txXfrm>
        <a:off x="369577" y="1886875"/>
        <a:ext cx="1108731" cy="739153"/>
      </dsp:txXfrm>
    </dsp:sp>
    <dsp:sp modelId="{60D458AD-D002-4DED-8832-BEF49A2FDC04}">
      <dsp:nvSpPr>
        <dsp:cNvPr id="0" name=""/>
        <dsp:cNvSpPr/>
      </dsp:nvSpPr>
      <dsp:spPr>
        <a:xfrm>
          <a:off x="1663096" y="1886875"/>
          <a:ext cx="1847884" cy="7391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Blockade and sanctions </a:t>
          </a:r>
          <a:endParaRPr lang="en-US" sz="1600" kern="1200" dirty="0"/>
        </a:p>
      </dsp:txBody>
      <dsp:txXfrm>
        <a:off x="2032673" y="1886875"/>
        <a:ext cx="1108731" cy="739153"/>
      </dsp:txXfrm>
    </dsp:sp>
    <dsp:sp modelId="{31E0E710-74FA-4D24-9F01-894EADD9A2DC}">
      <dsp:nvSpPr>
        <dsp:cNvPr id="0" name=""/>
        <dsp:cNvSpPr/>
      </dsp:nvSpPr>
      <dsp:spPr>
        <a:xfrm>
          <a:off x="3326192" y="1886875"/>
          <a:ext cx="1847884" cy="7391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Obstruction and countering </a:t>
          </a:r>
          <a:endParaRPr lang="en-US" sz="1600" kern="1200" dirty="0"/>
        </a:p>
      </dsp:txBody>
      <dsp:txXfrm>
        <a:off x="3695769" y="1886875"/>
        <a:ext cx="1108731" cy="739153"/>
      </dsp:txXfrm>
    </dsp:sp>
    <dsp:sp modelId="{E374AE79-C9C7-41F2-BAED-D851180F9A49}">
      <dsp:nvSpPr>
        <dsp:cNvPr id="0" name=""/>
        <dsp:cNvSpPr/>
      </dsp:nvSpPr>
      <dsp:spPr>
        <a:xfrm>
          <a:off x="5021367" y="1876179"/>
          <a:ext cx="1847884" cy="7391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Neutrality and non-intervention   </a:t>
          </a:r>
          <a:endParaRPr lang="en-US" sz="1600" kern="1200" dirty="0"/>
        </a:p>
      </dsp:txBody>
      <dsp:txXfrm>
        <a:off x="5390944" y="1876179"/>
        <a:ext cx="1108731" cy="739153"/>
      </dsp:txXfrm>
    </dsp:sp>
    <dsp:sp modelId="{2E57B841-074B-4EA7-B28A-B4FD36F0B7FA}">
      <dsp:nvSpPr>
        <dsp:cNvPr id="0" name=""/>
        <dsp:cNvSpPr/>
      </dsp:nvSpPr>
      <dsp:spPr>
        <a:xfrm>
          <a:off x="6652384" y="1886875"/>
          <a:ext cx="1847884" cy="7391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Friendly relations </a:t>
          </a:r>
          <a:endParaRPr lang="en-US" sz="1600" kern="1200" dirty="0"/>
        </a:p>
      </dsp:txBody>
      <dsp:txXfrm>
        <a:off x="7021961" y="1886875"/>
        <a:ext cx="1108731" cy="739153"/>
      </dsp:txXfrm>
    </dsp:sp>
    <dsp:sp modelId="{B3A88404-D87C-4321-A838-9CAB1393390A}">
      <dsp:nvSpPr>
        <dsp:cNvPr id="0" name=""/>
        <dsp:cNvSpPr/>
      </dsp:nvSpPr>
      <dsp:spPr>
        <a:xfrm>
          <a:off x="8315481" y="1886875"/>
          <a:ext cx="1847884" cy="7391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Cooperation </a:t>
          </a:r>
          <a:r>
            <a:rPr lang="ru-RU" sz="1600" kern="1200" dirty="0" smtClean="0"/>
            <a:t> </a:t>
          </a:r>
          <a:endParaRPr lang="en-US" sz="1600" kern="1200" dirty="0"/>
        </a:p>
      </dsp:txBody>
      <dsp:txXfrm>
        <a:off x="8685058" y="1886875"/>
        <a:ext cx="1108731" cy="739153"/>
      </dsp:txXfrm>
    </dsp:sp>
    <dsp:sp modelId="{3438F863-C195-4AEC-81D7-3B7C0A8B15F8}">
      <dsp:nvSpPr>
        <dsp:cNvPr id="0" name=""/>
        <dsp:cNvSpPr/>
      </dsp:nvSpPr>
      <dsp:spPr>
        <a:xfrm>
          <a:off x="9978577" y="1886875"/>
          <a:ext cx="1847884" cy="7391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Alliances and unions </a:t>
          </a:r>
          <a:endParaRPr lang="en-US" sz="1600" kern="1200" dirty="0"/>
        </a:p>
      </dsp:txBody>
      <dsp:txXfrm>
        <a:off x="10348154" y="1886875"/>
        <a:ext cx="1108731" cy="73915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51FECB-81BB-4035-AE8A-9FEBA45C783B}"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681914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1FECB-81BB-4035-AE8A-9FEBA45C783B}"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3289601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1FECB-81BB-4035-AE8A-9FEBA45C783B}"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1602845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1FECB-81BB-4035-AE8A-9FEBA45C783B}"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674971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51FECB-81BB-4035-AE8A-9FEBA45C783B}"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296831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51FECB-81BB-4035-AE8A-9FEBA45C783B}" type="datetimeFigureOut">
              <a:rPr lang="en-US" smtClean="0"/>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1765352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51FECB-81BB-4035-AE8A-9FEBA45C783B}" type="datetimeFigureOut">
              <a:rPr lang="en-US" smtClean="0"/>
              <a:t>9/24/2020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1810314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51FECB-81BB-4035-AE8A-9FEBA45C783B}" type="datetimeFigureOut">
              <a:rPr lang="en-US" smtClean="0"/>
              <a:t>9/24/2020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154066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1FECB-81BB-4035-AE8A-9FEBA45C783B}" type="datetimeFigureOut">
              <a:rPr lang="en-US" smtClean="0"/>
              <a:t>9/24/2020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3061029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51FECB-81BB-4035-AE8A-9FEBA45C783B}" type="datetimeFigureOut">
              <a:rPr lang="en-US" smtClean="0"/>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424426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51FECB-81BB-4035-AE8A-9FEBA45C783B}" type="datetimeFigureOut">
              <a:rPr lang="en-US" smtClean="0"/>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0ED1E-3192-4C8D-A803-4821893E96D0}" type="slidenum">
              <a:rPr lang="en-US" smtClean="0"/>
              <a:t>‹#›</a:t>
            </a:fld>
            <a:endParaRPr lang="en-US"/>
          </a:p>
        </p:txBody>
      </p:sp>
    </p:spTree>
    <p:extLst>
      <p:ext uri="{BB962C8B-B14F-4D97-AF65-F5344CB8AC3E}">
        <p14:creationId xmlns:p14="http://schemas.microsoft.com/office/powerpoint/2010/main" val="1456776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1FECB-81BB-4035-AE8A-9FEBA45C783B}" type="datetimeFigureOut">
              <a:rPr lang="en-US" smtClean="0"/>
              <a:t>9/24/2020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0ED1E-3192-4C8D-A803-4821893E96D0}" type="slidenum">
              <a:rPr lang="en-US" smtClean="0"/>
              <a:t>‹#›</a:t>
            </a:fld>
            <a:endParaRPr lang="en-US"/>
          </a:p>
        </p:txBody>
      </p:sp>
    </p:spTree>
    <p:extLst>
      <p:ext uri="{BB962C8B-B14F-4D97-AF65-F5344CB8AC3E}">
        <p14:creationId xmlns:p14="http://schemas.microsoft.com/office/powerpoint/2010/main" val="311890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7188"/>
            <a:ext cx="9144000" cy="3152775"/>
          </a:xfrm>
        </p:spPr>
        <p:txBody>
          <a:bodyPr>
            <a:normAutofit/>
          </a:bodyPr>
          <a:lstStyle/>
          <a:p>
            <a:r>
              <a:rPr lang="en-US" b="1" cap="all" dirty="0" smtClean="0"/>
              <a:t>Foreign policy and national security of Kazakhstan </a:t>
            </a:r>
            <a:br>
              <a:rPr lang="en-US" b="1" cap="all" dirty="0" smtClean="0"/>
            </a:br>
            <a:r>
              <a:rPr lang="en-US" sz="3600" b="1" cap="all" dirty="0" smtClean="0"/>
              <a:t>lecture 3</a:t>
            </a:r>
            <a:endParaRPr lang="en-US" b="1" cap="all" dirty="0"/>
          </a:p>
        </p:txBody>
      </p:sp>
      <p:sp>
        <p:nvSpPr>
          <p:cNvPr id="3" name="Subtitle 2"/>
          <p:cNvSpPr>
            <a:spLocks noGrp="1"/>
          </p:cNvSpPr>
          <p:nvPr>
            <p:ph type="subTitle" idx="1"/>
          </p:nvPr>
        </p:nvSpPr>
        <p:spPr/>
        <p:txBody>
          <a:bodyPr/>
          <a:lstStyle/>
          <a:p>
            <a:pPr algn="r"/>
            <a:r>
              <a:rPr lang="en-US" b="1" dirty="0" smtClean="0"/>
              <a:t>Marem Buzurtanova</a:t>
            </a:r>
          </a:p>
          <a:p>
            <a:pPr algn="r"/>
            <a:r>
              <a:rPr lang="en-US" dirty="0" smtClean="0"/>
              <a:t>Al-Farabi KazNU</a:t>
            </a:r>
          </a:p>
          <a:p>
            <a:pPr algn="r"/>
            <a:r>
              <a:rPr lang="en-US" dirty="0" smtClean="0"/>
              <a:t>Department of Political Science and Political Technologies </a:t>
            </a:r>
            <a:endParaRPr lang="en-US" dirty="0"/>
          </a:p>
        </p:txBody>
      </p:sp>
    </p:spTree>
    <p:extLst>
      <p:ext uri="{BB962C8B-B14F-4D97-AF65-F5344CB8AC3E}">
        <p14:creationId xmlns:p14="http://schemas.microsoft.com/office/powerpoint/2010/main" val="7171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53992040"/>
              </p:ext>
            </p:extLst>
          </p:nvPr>
        </p:nvGraphicFramePr>
        <p:xfrm>
          <a:off x="452438" y="1058780"/>
          <a:ext cx="11287124" cy="5542665"/>
        </p:xfrm>
        <a:graphic>
          <a:graphicData uri="http://schemas.openxmlformats.org/drawingml/2006/table">
            <a:tbl>
              <a:tblPr firstRow="1" firstCol="1" bandRow="1">
                <a:tableStyleId>{5C22544A-7EE6-4342-B048-85BDC9FD1C3A}</a:tableStyleId>
              </a:tblPr>
              <a:tblGrid>
                <a:gridCol w="5642979">
                  <a:extLst>
                    <a:ext uri="{9D8B030D-6E8A-4147-A177-3AD203B41FA5}">
                      <a16:colId xmlns:a16="http://schemas.microsoft.com/office/drawing/2014/main" val="2270589113"/>
                    </a:ext>
                  </a:extLst>
                </a:gridCol>
                <a:gridCol w="5644145">
                  <a:extLst>
                    <a:ext uri="{9D8B030D-6E8A-4147-A177-3AD203B41FA5}">
                      <a16:colId xmlns:a16="http://schemas.microsoft.com/office/drawing/2014/main" val="2139033920"/>
                    </a:ext>
                  </a:extLst>
                </a:gridCol>
              </a:tblGrid>
              <a:tr h="255973">
                <a:tc gridSpan="2">
                  <a:txBody>
                    <a:bodyPr/>
                    <a:lstStyle/>
                    <a:p>
                      <a:pPr algn="ctr">
                        <a:lnSpc>
                          <a:spcPct val="107000"/>
                        </a:lnSpc>
                        <a:spcAft>
                          <a:spcPts val="800"/>
                        </a:spcAft>
                      </a:pPr>
                      <a:r>
                        <a:rPr lang="en-GB" sz="2000" cap="all" dirty="0">
                          <a:effectLst/>
                        </a:rPr>
                        <a:t>Foreign policy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300307461"/>
                  </a:ext>
                </a:extLst>
              </a:tr>
              <a:tr h="523792">
                <a:tc gridSpan="2">
                  <a:txBody>
                    <a:bodyPr/>
                    <a:lstStyle/>
                    <a:p>
                      <a:pPr algn="ctr">
                        <a:lnSpc>
                          <a:spcPct val="107000"/>
                        </a:lnSpc>
                        <a:spcAft>
                          <a:spcPts val="800"/>
                        </a:spcAft>
                      </a:pPr>
                      <a:r>
                        <a:rPr lang="en-GB" sz="2000">
                          <a:effectLst/>
                        </a:rPr>
                        <a:t>The actions of a state (other political institution) aimed at protecting and promoting its interests on the international space (arena)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620892085"/>
                  </a:ext>
                </a:extLst>
              </a:tr>
              <a:tr h="255973">
                <a:tc>
                  <a:txBody>
                    <a:bodyPr/>
                    <a:lstStyle/>
                    <a:p>
                      <a:pPr>
                        <a:lnSpc>
                          <a:spcPct val="107000"/>
                        </a:lnSpc>
                        <a:spcAft>
                          <a:spcPts val="800"/>
                        </a:spcAft>
                      </a:pPr>
                      <a:r>
                        <a:rPr lang="en-GB" sz="2000">
                          <a:effectLst/>
                        </a:rPr>
                        <a:t>Forms and Formats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Methods and Means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0702090"/>
                  </a:ext>
                </a:extLst>
              </a:tr>
              <a:tr h="255973">
                <a:tc gridSpan="2">
                  <a:txBody>
                    <a:bodyPr/>
                    <a:lstStyle/>
                    <a:p>
                      <a:pPr algn="ctr">
                        <a:lnSpc>
                          <a:spcPct val="107000"/>
                        </a:lnSpc>
                        <a:spcAft>
                          <a:spcPts val="800"/>
                        </a:spcAft>
                      </a:pPr>
                      <a:r>
                        <a:rPr lang="en-GB" sz="2000" dirty="0">
                          <a:effectLst/>
                        </a:rPr>
                        <a:t>Foreign policy is being implemented through diplomacy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982123805"/>
                  </a:ext>
                </a:extLst>
              </a:tr>
              <a:tr h="1059429">
                <a:tc>
                  <a:txBody>
                    <a:bodyPr/>
                    <a:lstStyle/>
                    <a:p>
                      <a:pPr>
                        <a:lnSpc>
                          <a:spcPct val="107000"/>
                        </a:lnSpc>
                        <a:spcAft>
                          <a:spcPts val="800"/>
                        </a:spcAft>
                      </a:pPr>
                      <a:r>
                        <a:rPr lang="en-GB" sz="2000" dirty="0">
                          <a:effectLst/>
                        </a:rPr>
                        <a:t>Establishment, maintenance, </a:t>
                      </a:r>
                      <a:r>
                        <a:rPr lang="en-GB" sz="2000" dirty="0" smtClean="0">
                          <a:effectLst/>
                        </a:rPr>
                        <a:t>suspension </a:t>
                      </a:r>
                      <a:r>
                        <a:rPr lang="en-GB" sz="2000" dirty="0">
                          <a:effectLst/>
                        </a:rPr>
                        <a:t>and break of diplomatic relations; establishment of diplomatic </a:t>
                      </a:r>
                      <a:r>
                        <a:rPr lang="en-GB" sz="2000" dirty="0" smtClean="0">
                          <a:effectLst/>
                        </a:rPr>
                        <a:t>missions.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Constant or sporadic exchanges of information/communications, official and nonofficial visits on various levels, negotiations.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2293151"/>
                  </a:ext>
                </a:extLst>
              </a:tr>
              <a:tr h="791610">
                <a:tc>
                  <a:txBody>
                    <a:bodyPr/>
                    <a:lstStyle/>
                    <a:p>
                      <a:pPr>
                        <a:lnSpc>
                          <a:spcPct val="107000"/>
                        </a:lnSpc>
                        <a:spcAft>
                          <a:spcPts val="800"/>
                        </a:spcAft>
                      </a:pPr>
                      <a:r>
                        <a:rPr lang="en-GB" sz="2000">
                          <a:effectLst/>
                        </a:rPr>
                        <a:t>Membership in intergovernmental organizations, opening a representative office of an organization.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Development and signing bilateral and multilateral treaties (their further ratification).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9006630"/>
                  </a:ext>
                </a:extLst>
              </a:tr>
              <a:tr h="1059429">
                <a:tc>
                  <a:txBody>
                    <a:bodyPr/>
                    <a:lstStyle/>
                    <a:p>
                      <a:pPr>
                        <a:lnSpc>
                          <a:spcPct val="107000"/>
                        </a:lnSpc>
                        <a:spcAft>
                          <a:spcPts val="800"/>
                        </a:spcAft>
                      </a:pPr>
                      <a:r>
                        <a:rPr lang="en-GB" sz="2000" dirty="0" smtClean="0">
                          <a:effectLst/>
                        </a:rPr>
                        <a:t>Constant </a:t>
                      </a:r>
                      <a:r>
                        <a:rPr lang="en-GB" sz="2000" dirty="0">
                          <a:effectLst/>
                        </a:rPr>
                        <a:t>or sporadic contacts with the official representatives of a state or other politically important figures.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Facilitating or hampering wellbeing of a state internationally and domestically.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5670177"/>
                  </a:ext>
                </a:extLst>
              </a:tr>
              <a:tr h="1059429">
                <a:tc>
                  <a:txBody>
                    <a:bodyPr/>
                    <a:lstStyle/>
                    <a:p>
                      <a:pPr>
                        <a:lnSpc>
                          <a:spcPct val="107000"/>
                        </a:lnSpc>
                        <a:spcAft>
                          <a:spcPts val="800"/>
                        </a:spcAft>
                      </a:pPr>
                      <a:r>
                        <a:rPr lang="ru-RU"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Imposing partial or full </a:t>
                      </a:r>
                      <a:r>
                        <a:rPr lang="en-GB" sz="2000" dirty="0" smtClean="0">
                          <a:effectLst/>
                        </a:rPr>
                        <a:t>sanction </a:t>
                      </a:r>
                      <a:r>
                        <a:rPr lang="en-GB" sz="2000" dirty="0">
                          <a:effectLst/>
                        </a:rPr>
                        <a:t>regimes and its maintenance, preparation (physical and political) for the use of armed </a:t>
                      </a:r>
                      <a:r>
                        <a:rPr lang="en-GB" sz="2000" dirty="0" smtClean="0">
                          <a:effectLst/>
                        </a:rPr>
                        <a:t>forces (see UN Charter).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7323195"/>
                  </a:ext>
                </a:extLst>
              </a:tr>
            </a:tbl>
          </a:graphicData>
        </a:graphic>
      </p:graphicFrame>
    </p:spTree>
    <p:extLst>
      <p:ext uri="{BB962C8B-B14F-4D97-AF65-F5344CB8AC3E}">
        <p14:creationId xmlns:p14="http://schemas.microsoft.com/office/powerpoint/2010/main" val="359786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normAutofit/>
          </a:bodyPr>
          <a:lstStyle/>
          <a:p>
            <a:pPr marL="0" indent="0" algn="ctr">
              <a:buNone/>
            </a:pPr>
            <a:r>
              <a:rPr lang="en-GB" sz="4800" b="1" cap="all" dirty="0" smtClean="0"/>
              <a:t>Functions of foreign policy </a:t>
            </a:r>
          </a:p>
          <a:p>
            <a:pPr marL="0" indent="0" algn="ctr">
              <a:buNone/>
            </a:pPr>
            <a:endParaRPr lang="en-GB" b="1" cap="all" dirty="0"/>
          </a:p>
          <a:p>
            <a:pPr marL="0" indent="0" algn="ctr">
              <a:buNone/>
            </a:pPr>
            <a:r>
              <a:rPr lang="en-GB" b="1" cap="all" dirty="0" smtClean="0"/>
              <a:t>Protecting and safeguarding</a:t>
            </a:r>
          </a:p>
          <a:p>
            <a:pPr marL="0" indent="0" algn="ctr">
              <a:buNone/>
            </a:pPr>
            <a:r>
              <a:rPr lang="en-GB" b="1" cap="all" dirty="0" smtClean="0"/>
              <a:t>Economic</a:t>
            </a:r>
          </a:p>
          <a:p>
            <a:pPr marL="0" indent="0" algn="ctr">
              <a:buNone/>
            </a:pPr>
            <a:r>
              <a:rPr lang="en-GB" b="1" cap="all" dirty="0" smtClean="0"/>
              <a:t>Information and PR</a:t>
            </a:r>
          </a:p>
          <a:p>
            <a:pPr marL="0" indent="0" algn="ctr">
              <a:buNone/>
            </a:pPr>
            <a:r>
              <a:rPr lang="en-GB" b="1" cap="all" dirty="0" smtClean="0"/>
              <a:t>Balancing and regulation </a:t>
            </a:r>
          </a:p>
          <a:p>
            <a:pPr marL="0" indent="0">
              <a:buNone/>
            </a:pPr>
            <a:endParaRPr lang="en-US" dirty="0"/>
          </a:p>
        </p:txBody>
      </p:sp>
    </p:spTree>
    <p:extLst>
      <p:ext uri="{BB962C8B-B14F-4D97-AF65-F5344CB8AC3E}">
        <p14:creationId xmlns:p14="http://schemas.microsoft.com/office/powerpoint/2010/main" val="1467459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5333499"/>
          </a:xfrm>
        </p:spPr>
        <p:txBody>
          <a:bodyPr>
            <a:noAutofit/>
          </a:bodyPr>
          <a:lstStyle/>
          <a:p>
            <a:pPr marL="0" indent="0" algn="ctr">
              <a:buNone/>
            </a:pPr>
            <a:r>
              <a:rPr lang="en-GB" sz="3200" b="1" cap="all" dirty="0" smtClean="0"/>
              <a:t>Functions of foreign policy (1) </a:t>
            </a:r>
          </a:p>
          <a:p>
            <a:pPr marL="0" indent="0" algn="ctr">
              <a:buNone/>
            </a:pPr>
            <a:r>
              <a:rPr lang="en-GB" sz="3200" b="1" cap="all" dirty="0" smtClean="0"/>
              <a:t>Safeguarding and protection </a:t>
            </a:r>
            <a:endParaRPr lang="en-GB" sz="3200" dirty="0"/>
          </a:p>
          <a:p>
            <a:pPr marL="0" indent="0" algn="ctr">
              <a:buNone/>
            </a:pPr>
            <a:r>
              <a:rPr lang="en-US" sz="3200" b="1" dirty="0" smtClean="0"/>
              <a:t>protection of the rights and interests of a states and its citizens abroad </a:t>
            </a:r>
          </a:p>
          <a:p>
            <a:pPr marL="0" indent="0" algn="ctr">
              <a:buNone/>
            </a:pPr>
            <a:r>
              <a:rPr lang="en-US" sz="3200" b="1" dirty="0" smtClean="0"/>
              <a:t>foreign policy strategy adjusts to the system of international relations </a:t>
            </a:r>
          </a:p>
          <a:p>
            <a:pPr marL="0" indent="0" algn="ctr">
              <a:buNone/>
            </a:pPr>
            <a:r>
              <a:rPr lang="en-US" sz="3200" b="1" dirty="0" smtClean="0"/>
              <a:t>preventing external threats </a:t>
            </a:r>
          </a:p>
          <a:p>
            <a:pPr marL="0" indent="0" algn="ctr">
              <a:buNone/>
            </a:pPr>
            <a:r>
              <a:rPr lang="en-US" sz="3200" b="1" dirty="0" smtClean="0"/>
              <a:t>peaceful political solutions </a:t>
            </a:r>
          </a:p>
          <a:p>
            <a:pPr marL="0" indent="0" algn="ctr">
              <a:buNone/>
            </a:pPr>
            <a:r>
              <a:rPr lang="en-US" sz="3200" b="1" dirty="0" smtClean="0"/>
              <a:t>special bodies and institutions: embassies, consulates, missions, intelligence and counterintelligence</a:t>
            </a:r>
            <a:endParaRPr lang="en-US" sz="3200" b="1" dirty="0"/>
          </a:p>
        </p:txBody>
      </p:sp>
    </p:spTree>
    <p:extLst>
      <p:ext uri="{BB962C8B-B14F-4D97-AF65-F5344CB8AC3E}">
        <p14:creationId xmlns:p14="http://schemas.microsoft.com/office/powerpoint/2010/main" val="3850458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128589" y="1267326"/>
            <a:ext cx="11730036" cy="5462087"/>
          </a:xfrm>
        </p:spPr>
        <p:txBody>
          <a:bodyPr>
            <a:noAutofit/>
          </a:bodyPr>
          <a:lstStyle/>
          <a:p>
            <a:pPr marL="0" indent="0" algn="ctr">
              <a:buNone/>
            </a:pPr>
            <a:r>
              <a:rPr lang="en-US" sz="3600" b="1" cap="all" dirty="0" smtClean="0"/>
              <a:t>Functions of foreign policy (2) </a:t>
            </a:r>
          </a:p>
          <a:p>
            <a:pPr marL="0" indent="0" algn="ctr">
              <a:buNone/>
            </a:pPr>
            <a:r>
              <a:rPr lang="en-GB" sz="3600" b="1" cap="all" dirty="0" smtClean="0"/>
              <a:t>Economic </a:t>
            </a:r>
            <a:endParaRPr lang="en-US" sz="3600" dirty="0" smtClean="0"/>
          </a:p>
          <a:p>
            <a:pPr marL="0" indent="0" algn="ctr">
              <a:buNone/>
            </a:pPr>
            <a:r>
              <a:rPr lang="en-US" sz="3600" b="1" dirty="0" smtClean="0"/>
              <a:t>economic growth </a:t>
            </a:r>
          </a:p>
          <a:p>
            <a:pPr marL="0" indent="0" algn="ctr">
              <a:buNone/>
            </a:pPr>
            <a:r>
              <a:rPr lang="en-US" sz="3600" b="1" dirty="0" smtClean="0"/>
              <a:t>welfare of citizens</a:t>
            </a:r>
          </a:p>
          <a:p>
            <a:pPr marL="0" indent="0" algn="ctr">
              <a:buNone/>
            </a:pPr>
            <a:r>
              <a:rPr lang="en-US" sz="3600" b="1" dirty="0" smtClean="0"/>
              <a:t>more profitable participation in the international division of labor </a:t>
            </a:r>
          </a:p>
          <a:p>
            <a:pPr marL="0" indent="0" algn="ctr">
              <a:buNone/>
            </a:pPr>
            <a:r>
              <a:rPr lang="en-US" sz="3600" b="1" dirty="0"/>
              <a:t>c</a:t>
            </a:r>
            <a:r>
              <a:rPr lang="en-US" sz="3600" b="1" dirty="0" smtClean="0"/>
              <a:t>heaper/more expensive resources (raw materials and labor)</a:t>
            </a:r>
          </a:p>
          <a:p>
            <a:pPr marL="0" indent="0" algn="ctr">
              <a:buNone/>
            </a:pPr>
            <a:r>
              <a:rPr lang="en-US" sz="3600" b="1" dirty="0" smtClean="0"/>
              <a:t>more favorable conditions for export/trade/financial deals </a:t>
            </a:r>
            <a:endParaRPr lang="en-US" sz="3600" b="1" dirty="0"/>
          </a:p>
        </p:txBody>
      </p:sp>
    </p:spTree>
    <p:extLst>
      <p:ext uri="{BB962C8B-B14F-4D97-AF65-F5344CB8AC3E}">
        <p14:creationId xmlns:p14="http://schemas.microsoft.com/office/powerpoint/2010/main" val="3461556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5476374"/>
          </a:xfrm>
        </p:spPr>
        <p:txBody>
          <a:bodyPr>
            <a:noAutofit/>
          </a:bodyPr>
          <a:lstStyle/>
          <a:p>
            <a:pPr marL="0" indent="0" algn="ctr">
              <a:buNone/>
            </a:pPr>
            <a:r>
              <a:rPr lang="en-US" sz="3600" b="1" cap="all" dirty="0" smtClean="0"/>
              <a:t>Functions of foreign policy (3) </a:t>
            </a:r>
          </a:p>
          <a:p>
            <a:pPr marL="0" indent="0" algn="ctr">
              <a:buNone/>
            </a:pPr>
            <a:r>
              <a:rPr lang="en-GB" sz="3600" b="1" cap="all" dirty="0" smtClean="0"/>
              <a:t>Information, PR and branding </a:t>
            </a:r>
          </a:p>
          <a:p>
            <a:pPr marL="0" indent="0" algn="ctr">
              <a:buNone/>
            </a:pPr>
            <a:r>
              <a:rPr lang="en-US" sz="3600" b="1" dirty="0" smtClean="0"/>
              <a:t>positive image and contacts with other countries.</a:t>
            </a:r>
          </a:p>
          <a:p>
            <a:pPr marL="0" indent="0" algn="ctr">
              <a:buNone/>
            </a:pPr>
            <a:r>
              <a:rPr lang="en-US" sz="3600" b="1" dirty="0"/>
              <a:t>p</a:t>
            </a:r>
            <a:r>
              <a:rPr lang="en-US" sz="3600" b="1" dirty="0" smtClean="0"/>
              <a:t>ositive opinion among public and within political circles</a:t>
            </a:r>
          </a:p>
          <a:p>
            <a:pPr marL="0" indent="0" algn="ctr">
              <a:buNone/>
            </a:pPr>
            <a:r>
              <a:rPr lang="en-US" sz="3600" b="1" dirty="0" smtClean="0"/>
              <a:t>cultural and scientific exchanges</a:t>
            </a:r>
          </a:p>
          <a:p>
            <a:pPr marL="0" indent="0" algn="ctr">
              <a:buNone/>
            </a:pPr>
            <a:r>
              <a:rPr lang="en-US" sz="3600" b="1" dirty="0"/>
              <a:t>v</a:t>
            </a:r>
            <a:r>
              <a:rPr lang="en-US" sz="3600" b="1" dirty="0" smtClean="0"/>
              <a:t>isits and negotiations</a:t>
            </a:r>
          </a:p>
          <a:p>
            <a:pPr marL="0" indent="0" algn="ctr">
              <a:buNone/>
            </a:pPr>
            <a:r>
              <a:rPr lang="en-US" sz="3600" b="1" dirty="0" smtClean="0"/>
              <a:t>conclusion of international treaties</a:t>
            </a:r>
          </a:p>
          <a:p>
            <a:pPr marL="0" indent="0" algn="ctr">
              <a:buNone/>
            </a:pPr>
            <a:r>
              <a:rPr lang="en-GB" sz="3600" b="1" dirty="0"/>
              <a:t>h</a:t>
            </a:r>
            <a:r>
              <a:rPr lang="en-GB" sz="3600" b="1" dirty="0" smtClean="0"/>
              <a:t>osting big international summits, Olympiads </a:t>
            </a:r>
            <a:r>
              <a:rPr lang="en-GB" sz="3600" b="1" dirty="0" err="1" smtClean="0"/>
              <a:t>etc</a:t>
            </a:r>
            <a:endParaRPr lang="en-US" sz="3600" b="1" dirty="0"/>
          </a:p>
        </p:txBody>
      </p:sp>
    </p:spTree>
    <p:extLst>
      <p:ext uri="{BB962C8B-B14F-4D97-AF65-F5344CB8AC3E}">
        <p14:creationId xmlns:p14="http://schemas.microsoft.com/office/powerpoint/2010/main" val="4183832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noAutofit/>
          </a:bodyPr>
          <a:lstStyle/>
          <a:p>
            <a:pPr marL="0" indent="0" algn="ctr">
              <a:buNone/>
            </a:pPr>
            <a:r>
              <a:rPr lang="en-US" sz="4000" b="1" cap="all" dirty="0" smtClean="0"/>
              <a:t>Functions of foreign policy (4) </a:t>
            </a:r>
          </a:p>
          <a:p>
            <a:pPr marL="0" indent="0" algn="ctr">
              <a:buNone/>
            </a:pPr>
            <a:r>
              <a:rPr lang="en-US" sz="4000" b="1" cap="all" dirty="0" smtClean="0"/>
              <a:t>regulatory</a:t>
            </a:r>
          </a:p>
          <a:p>
            <a:pPr marL="0" indent="0" algn="ctr">
              <a:buNone/>
            </a:pPr>
            <a:r>
              <a:rPr lang="en-US" sz="4000" b="1" dirty="0" smtClean="0"/>
              <a:t>maintaining a balance in the system of political ties</a:t>
            </a:r>
          </a:p>
          <a:p>
            <a:pPr marL="0" indent="0" algn="ctr">
              <a:buNone/>
            </a:pPr>
            <a:endParaRPr lang="en-US" sz="4000" b="1" dirty="0" smtClean="0"/>
          </a:p>
          <a:p>
            <a:pPr marL="0" indent="0" algn="ctr">
              <a:buNone/>
            </a:pPr>
            <a:r>
              <a:rPr lang="en-US" sz="4000" b="1" dirty="0" smtClean="0"/>
              <a:t>Implemented by ministries of foreign affairs, embassies, consulates.</a:t>
            </a:r>
            <a:endParaRPr lang="en-US" sz="4000" b="1" dirty="0"/>
          </a:p>
        </p:txBody>
      </p:sp>
    </p:spTree>
    <p:extLst>
      <p:ext uri="{BB962C8B-B14F-4D97-AF65-F5344CB8AC3E}">
        <p14:creationId xmlns:p14="http://schemas.microsoft.com/office/powerpoint/2010/main" val="3857228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normAutofit/>
          </a:bodyPr>
          <a:lstStyle/>
          <a:p>
            <a:pPr marL="0" indent="0" algn="ctr">
              <a:buNone/>
            </a:pPr>
            <a:r>
              <a:rPr lang="en-GB" sz="6000" b="1" u="sng" cap="all" dirty="0" smtClean="0"/>
              <a:t>Foreign policy means</a:t>
            </a:r>
          </a:p>
          <a:p>
            <a:pPr marL="0" indent="0" algn="ctr">
              <a:buNone/>
            </a:pPr>
            <a:r>
              <a:rPr lang="en-GB" sz="4400" b="1" cap="all" dirty="0" smtClean="0"/>
              <a:t>Political</a:t>
            </a:r>
          </a:p>
          <a:p>
            <a:pPr marL="0" indent="0" algn="ctr">
              <a:buNone/>
            </a:pPr>
            <a:r>
              <a:rPr lang="en-GB" sz="4400" b="1" cap="all" dirty="0" smtClean="0"/>
              <a:t>Economic</a:t>
            </a:r>
          </a:p>
          <a:p>
            <a:pPr marL="0" indent="0" algn="ctr">
              <a:buNone/>
            </a:pPr>
            <a:r>
              <a:rPr lang="en-GB" sz="4400" b="1" cap="all" dirty="0" smtClean="0"/>
              <a:t>PR</a:t>
            </a:r>
          </a:p>
          <a:p>
            <a:pPr marL="0" indent="0" algn="ctr">
              <a:buNone/>
            </a:pPr>
            <a:r>
              <a:rPr lang="en-GB" sz="4400" b="1" cap="all" dirty="0" smtClean="0"/>
              <a:t>Military </a:t>
            </a:r>
            <a:endParaRPr lang="en-US" sz="4400" b="1" cap="all" dirty="0"/>
          </a:p>
        </p:txBody>
      </p:sp>
    </p:spTree>
    <p:extLst>
      <p:ext uri="{BB962C8B-B14F-4D97-AF65-F5344CB8AC3E}">
        <p14:creationId xmlns:p14="http://schemas.microsoft.com/office/powerpoint/2010/main" val="2661292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5390649"/>
          </a:xfrm>
        </p:spPr>
        <p:txBody>
          <a:bodyPr>
            <a:normAutofit/>
          </a:bodyPr>
          <a:lstStyle/>
          <a:p>
            <a:pPr marL="0" indent="0" algn="ctr">
              <a:buNone/>
            </a:pPr>
            <a:r>
              <a:rPr lang="en-GB" sz="3200" b="1" cap="all" dirty="0" smtClean="0"/>
              <a:t>Foreign policy means (1)</a:t>
            </a:r>
          </a:p>
          <a:p>
            <a:pPr marL="0" indent="0" algn="ctr">
              <a:buNone/>
            </a:pPr>
            <a:r>
              <a:rPr lang="en-GB" sz="3200" b="1" cap="all" dirty="0" smtClean="0"/>
              <a:t>Political </a:t>
            </a:r>
          </a:p>
          <a:p>
            <a:pPr marL="0" indent="0" algn="ctr">
              <a:buNone/>
            </a:pPr>
            <a:r>
              <a:rPr lang="en-US" sz="3200" b="1" dirty="0" smtClean="0"/>
              <a:t>diplomacy</a:t>
            </a:r>
          </a:p>
          <a:p>
            <a:pPr marL="0" indent="0" algn="ctr">
              <a:buNone/>
            </a:pPr>
            <a:r>
              <a:rPr lang="en-US" sz="3200" b="1" dirty="0" smtClean="0"/>
              <a:t>negotiations</a:t>
            </a:r>
          </a:p>
          <a:p>
            <a:pPr marL="0" indent="0" algn="ctr">
              <a:buNone/>
            </a:pPr>
            <a:r>
              <a:rPr lang="en-US" sz="3200" b="1" dirty="0" smtClean="0"/>
              <a:t>visits</a:t>
            </a:r>
          </a:p>
          <a:p>
            <a:pPr marL="0" indent="0" algn="ctr">
              <a:buNone/>
            </a:pPr>
            <a:r>
              <a:rPr lang="en-US" sz="3200" b="1" dirty="0" smtClean="0"/>
              <a:t>conferences and meetings</a:t>
            </a:r>
          </a:p>
          <a:p>
            <a:pPr marL="0" indent="0" algn="ctr">
              <a:buNone/>
            </a:pPr>
            <a:r>
              <a:rPr lang="en-US" sz="3200" b="1" dirty="0" smtClean="0"/>
              <a:t>bilateral and multilateral treatie</a:t>
            </a:r>
            <a:r>
              <a:rPr lang="en-US" sz="3200" b="1" dirty="0"/>
              <a:t>s</a:t>
            </a:r>
            <a:endParaRPr lang="en-US" sz="3200" b="1" dirty="0" smtClean="0"/>
          </a:p>
          <a:p>
            <a:pPr marL="0" indent="0" algn="ctr">
              <a:buNone/>
            </a:pPr>
            <a:r>
              <a:rPr lang="en-US" sz="3200" b="1" dirty="0" smtClean="0"/>
              <a:t>diplomatic correspondence</a:t>
            </a:r>
          </a:p>
          <a:p>
            <a:pPr marL="0" indent="0" algn="ctr">
              <a:buNone/>
            </a:pPr>
            <a:r>
              <a:rPr lang="en-US" sz="3200" b="1" dirty="0" smtClean="0"/>
              <a:t>participation in international organizations</a:t>
            </a:r>
            <a:endParaRPr lang="en-US" sz="3200" b="1" dirty="0"/>
          </a:p>
        </p:txBody>
      </p:sp>
    </p:spTree>
    <p:extLst>
      <p:ext uri="{BB962C8B-B14F-4D97-AF65-F5344CB8AC3E}">
        <p14:creationId xmlns:p14="http://schemas.microsoft.com/office/powerpoint/2010/main" val="3303991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5590674"/>
          </a:xfrm>
        </p:spPr>
        <p:txBody>
          <a:bodyPr>
            <a:noAutofit/>
          </a:bodyPr>
          <a:lstStyle/>
          <a:p>
            <a:pPr marL="0" indent="0" algn="ctr">
              <a:buNone/>
            </a:pPr>
            <a:r>
              <a:rPr lang="en-GB" sz="4800" b="1" cap="all" dirty="0" smtClean="0"/>
              <a:t>Foreign policy means (2) economic </a:t>
            </a:r>
            <a:endParaRPr lang="en-US" sz="4800" b="1" cap="all" dirty="0" smtClean="0"/>
          </a:p>
          <a:p>
            <a:pPr marL="0" indent="0" algn="ctr">
              <a:buNone/>
            </a:pPr>
            <a:r>
              <a:rPr lang="en-US" sz="4800" b="1" dirty="0"/>
              <a:t>e</a:t>
            </a:r>
            <a:r>
              <a:rPr lang="en-US" sz="4800" b="1" dirty="0" smtClean="0"/>
              <a:t>conomic isolationism, embargo </a:t>
            </a:r>
          </a:p>
          <a:p>
            <a:pPr marL="0" indent="0" algn="ctr">
              <a:buNone/>
            </a:pPr>
            <a:r>
              <a:rPr lang="en-US" sz="4800" b="1" dirty="0"/>
              <a:t>t</a:t>
            </a:r>
            <a:r>
              <a:rPr lang="en-US" sz="4800" b="1" dirty="0" smtClean="0"/>
              <a:t>rade, export, import </a:t>
            </a:r>
          </a:p>
          <a:p>
            <a:pPr marL="0" indent="0" algn="ctr">
              <a:buNone/>
            </a:pPr>
            <a:r>
              <a:rPr lang="en-US" sz="4800" b="1" dirty="0" smtClean="0"/>
              <a:t>investments</a:t>
            </a:r>
          </a:p>
          <a:p>
            <a:pPr marL="0" indent="0" algn="ctr">
              <a:buNone/>
            </a:pPr>
            <a:r>
              <a:rPr lang="en-US" sz="4800" b="1" dirty="0" smtClean="0"/>
              <a:t>credits and loans</a:t>
            </a:r>
          </a:p>
          <a:p>
            <a:pPr marL="0" indent="0" algn="ctr">
              <a:buNone/>
            </a:pPr>
            <a:r>
              <a:rPr lang="en-US" sz="4800" b="1" dirty="0"/>
              <a:t>o</a:t>
            </a:r>
            <a:r>
              <a:rPr lang="en-US" sz="4800" b="1" dirty="0" smtClean="0"/>
              <a:t>ther economic assistance</a:t>
            </a:r>
            <a:endParaRPr lang="en-US" sz="4800" b="1" dirty="0"/>
          </a:p>
        </p:txBody>
      </p:sp>
    </p:spTree>
    <p:extLst>
      <p:ext uri="{BB962C8B-B14F-4D97-AF65-F5344CB8AC3E}">
        <p14:creationId xmlns:p14="http://schemas.microsoft.com/office/powerpoint/2010/main" val="2602187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normAutofit/>
          </a:bodyPr>
          <a:lstStyle/>
          <a:p>
            <a:pPr marL="0" indent="0" algn="ctr">
              <a:buNone/>
            </a:pPr>
            <a:r>
              <a:rPr lang="en-GB" sz="4400" b="1" cap="all" dirty="0" smtClean="0"/>
              <a:t>Foreign policy means (3) PR</a:t>
            </a:r>
            <a:endParaRPr lang="en-US" sz="4400" b="1" cap="all" dirty="0" smtClean="0"/>
          </a:p>
          <a:p>
            <a:pPr marL="0" indent="0" algn="ctr">
              <a:buNone/>
            </a:pPr>
            <a:endParaRPr lang="en-US" sz="4400" b="1" dirty="0" smtClean="0"/>
          </a:p>
          <a:p>
            <a:pPr marL="0" indent="0" algn="ctr">
              <a:buNone/>
            </a:pPr>
            <a:r>
              <a:rPr lang="en-US" sz="4400" b="1" dirty="0" smtClean="0"/>
              <a:t>modern media, “hybrid (informational) war”</a:t>
            </a:r>
          </a:p>
          <a:p>
            <a:pPr marL="0" indent="0" algn="ctr">
              <a:buNone/>
            </a:pPr>
            <a:r>
              <a:rPr lang="en-US" sz="4400" b="1" dirty="0" smtClean="0"/>
              <a:t>information, propaganda and agitation</a:t>
            </a:r>
          </a:p>
          <a:p>
            <a:pPr marL="0" indent="0" algn="ctr">
              <a:buNone/>
            </a:pPr>
            <a:r>
              <a:rPr lang="en-GB" sz="4400" b="1" dirty="0"/>
              <a:t>n</a:t>
            </a:r>
            <a:r>
              <a:rPr lang="en-GB" sz="4400" b="1" dirty="0" smtClean="0"/>
              <a:t>ational branding</a:t>
            </a:r>
          </a:p>
          <a:p>
            <a:pPr marL="0" indent="0">
              <a:buNone/>
            </a:pPr>
            <a:endParaRPr lang="en-GB" dirty="0" smtClean="0"/>
          </a:p>
          <a:p>
            <a:pPr marL="0" indent="0">
              <a:buNone/>
            </a:pPr>
            <a:endParaRPr lang="en-US" dirty="0" smtClean="0"/>
          </a:p>
        </p:txBody>
      </p:sp>
    </p:spTree>
    <p:extLst>
      <p:ext uri="{BB962C8B-B14F-4D97-AF65-F5344CB8AC3E}">
        <p14:creationId xmlns:p14="http://schemas.microsoft.com/office/powerpoint/2010/main" val="2685163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lstStyle/>
          <a:p>
            <a:pPr marL="0" indent="0">
              <a:buNone/>
            </a:pPr>
            <a:r>
              <a:rPr lang="en-US" dirty="0" smtClean="0"/>
              <a:t>Lecture Outline:</a:t>
            </a:r>
          </a:p>
          <a:p>
            <a:pPr>
              <a:buFontTx/>
              <a:buChar char="-"/>
            </a:pPr>
            <a:r>
              <a:rPr lang="en-US" dirty="0" smtClean="0"/>
              <a:t>International relations;</a:t>
            </a:r>
          </a:p>
          <a:p>
            <a:pPr>
              <a:buFontTx/>
              <a:buChar char="-"/>
            </a:pPr>
            <a:r>
              <a:rPr lang="en-US" dirty="0" smtClean="0"/>
              <a:t>Participants and actors of international relations;</a:t>
            </a:r>
          </a:p>
          <a:p>
            <a:pPr>
              <a:buFontTx/>
              <a:buChar char="-"/>
            </a:pPr>
            <a:r>
              <a:rPr lang="en-US" dirty="0" smtClean="0"/>
              <a:t>International relations and diplomacy;</a:t>
            </a:r>
          </a:p>
          <a:p>
            <a:pPr>
              <a:buFontTx/>
              <a:buChar char="-"/>
            </a:pPr>
            <a:r>
              <a:rPr lang="en-US" dirty="0" smtClean="0"/>
              <a:t>Foreign policy:</a:t>
            </a:r>
          </a:p>
          <a:p>
            <a:pPr lvl="1">
              <a:buFontTx/>
              <a:buChar char="-"/>
            </a:pPr>
            <a:r>
              <a:rPr lang="en-US" dirty="0" smtClean="0"/>
              <a:t>Goals and aims;</a:t>
            </a:r>
          </a:p>
          <a:p>
            <a:pPr lvl="1">
              <a:buFontTx/>
              <a:buChar char="-"/>
            </a:pPr>
            <a:r>
              <a:rPr lang="en-US" dirty="0"/>
              <a:t>F</a:t>
            </a:r>
            <a:r>
              <a:rPr lang="en-US" dirty="0" smtClean="0"/>
              <a:t>orms and formats;</a:t>
            </a:r>
          </a:p>
          <a:p>
            <a:pPr lvl="1">
              <a:buFontTx/>
              <a:buChar char="-"/>
            </a:pPr>
            <a:r>
              <a:rPr lang="en-GB" dirty="0" smtClean="0"/>
              <a:t>Functions;</a:t>
            </a:r>
            <a:endParaRPr lang="en-US" dirty="0" smtClean="0"/>
          </a:p>
          <a:p>
            <a:pPr lvl="1">
              <a:buFontTx/>
              <a:buChar char="-"/>
            </a:pPr>
            <a:r>
              <a:rPr lang="en-US" dirty="0" smtClean="0"/>
              <a:t>Methods and means. </a:t>
            </a:r>
          </a:p>
          <a:p>
            <a:pPr lvl="1">
              <a:buFontTx/>
              <a:buChar char="-"/>
            </a:pPr>
            <a:endParaRPr lang="en-US" dirty="0" smtClean="0"/>
          </a:p>
          <a:p>
            <a:pPr>
              <a:buFontTx/>
              <a:buChar char="-"/>
            </a:pPr>
            <a:endParaRPr lang="en-US" dirty="0" smtClean="0"/>
          </a:p>
          <a:p>
            <a:pPr marL="0" indent="0">
              <a:buNone/>
            </a:pPr>
            <a:endParaRPr lang="en-US" dirty="0"/>
          </a:p>
        </p:txBody>
      </p:sp>
    </p:spTree>
    <p:extLst>
      <p:ext uri="{BB962C8B-B14F-4D97-AF65-F5344CB8AC3E}">
        <p14:creationId xmlns:p14="http://schemas.microsoft.com/office/powerpoint/2010/main" val="4224422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normAutofit/>
          </a:bodyPr>
          <a:lstStyle/>
          <a:p>
            <a:pPr marL="0" indent="0" algn="ctr">
              <a:buNone/>
            </a:pPr>
            <a:r>
              <a:rPr lang="en-GB" sz="3600" b="1" cap="all" dirty="0" smtClean="0"/>
              <a:t>Foreign policy means (4) military </a:t>
            </a:r>
          </a:p>
          <a:p>
            <a:pPr marL="0" indent="0" algn="ctr">
              <a:buNone/>
            </a:pPr>
            <a:r>
              <a:rPr lang="en-US" sz="3600" b="1" dirty="0" smtClean="0"/>
              <a:t>military power of a state (armed forces, navy, air forces, others)</a:t>
            </a:r>
            <a:endParaRPr lang="en-GB" sz="3600" b="1" dirty="0"/>
          </a:p>
          <a:p>
            <a:pPr marL="0" indent="0" algn="ctr">
              <a:buNone/>
            </a:pPr>
            <a:r>
              <a:rPr lang="en-GB" sz="3600" b="1" dirty="0"/>
              <a:t>m</a:t>
            </a:r>
            <a:r>
              <a:rPr lang="en-GB" sz="3600" b="1" dirty="0" smtClean="0"/>
              <a:t>ilitary alliances, collective security treaties </a:t>
            </a:r>
            <a:endParaRPr lang="en-US" sz="3600" b="1" dirty="0" smtClean="0"/>
          </a:p>
          <a:p>
            <a:pPr marL="0" indent="0" algn="ctr">
              <a:buNone/>
            </a:pPr>
            <a:r>
              <a:rPr lang="en-US" sz="3600" b="1" dirty="0"/>
              <a:t>d</a:t>
            </a:r>
            <a:r>
              <a:rPr lang="en-US" sz="3600" b="1" dirty="0" smtClean="0"/>
              <a:t>irect means: use of force, interventions, blockades</a:t>
            </a:r>
          </a:p>
          <a:p>
            <a:pPr marL="0" indent="0" algn="ctr">
              <a:buNone/>
            </a:pPr>
            <a:endParaRPr lang="en-US" sz="3600" b="1" dirty="0"/>
          </a:p>
          <a:p>
            <a:pPr marL="0" indent="0" algn="ctr">
              <a:buNone/>
            </a:pPr>
            <a:r>
              <a:rPr lang="en-US" sz="3600" b="1" dirty="0" smtClean="0"/>
              <a:t>indirect means: testing of new types of weapons, exercises, maneuvers, threat of the use of force</a:t>
            </a:r>
          </a:p>
          <a:p>
            <a:pPr marL="0" indent="0">
              <a:buNone/>
            </a:pPr>
            <a:endParaRPr lang="en-US" dirty="0"/>
          </a:p>
        </p:txBody>
      </p:sp>
    </p:spTree>
    <p:extLst>
      <p:ext uri="{BB962C8B-B14F-4D97-AF65-F5344CB8AC3E}">
        <p14:creationId xmlns:p14="http://schemas.microsoft.com/office/powerpoint/2010/main" val="1971704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353051"/>
            <a:ext cx="10515600" cy="4909637"/>
          </a:xfrm>
        </p:spPr>
        <p:txBody>
          <a:bodyPr>
            <a:noAutofit/>
          </a:bodyPr>
          <a:lstStyle/>
          <a:p>
            <a:pPr marL="0" indent="0">
              <a:buNone/>
            </a:pPr>
            <a:r>
              <a:rPr lang="en-GB" sz="3200" b="1" dirty="0" smtClean="0"/>
              <a:t>Home Task </a:t>
            </a:r>
          </a:p>
          <a:p>
            <a:pPr marL="0" indent="0">
              <a:buNone/>
            </a:pPr>
            <a:endParaRPr lang="en-GB" sz="3200" b="1" dirty="0"/>
          </a:p>
          <a:p>
            <a:pPr marL="0" indent="0">
              <a:buNone/>
            </a:pPr>
            <a:r>
              <a:rPr lang="en-GB" sz="3200" b="1" dirty="0" smtClean="0"/>
              <a:t>1) Chose a country the relationships with which is important for Kazakhstan.</a:t>
            </a:r>
          </a:p>
          <a:p>
            <a:pPr marL="0" indent="0">
              <a:buNone/>
            </a:pPr>
            <a:r>
              <a:rPr lang="en-GB" sz="3200" b="1" dirty="0" smtClean="0"/>
              <a:t>Make a written overview of its foreign policy using the logic of this lecture.</a:t>
            </a:r>
          </a:p>
          <a:p>
            <a:pPr marL="0" indent="0">
              <a:buNone/>
            </a:pPr>
            <a:r>
              <a:rPr lang="en-GB" sz="3200" b="1" dirty="0" smtClean="0"/>
              <a:t>Send the paper to me by 12 00 </a:t>
            </a:r>
            <a:r>
              <a:rPr lang="en-GB" sz="3200" b="1" dirty="0"/>
              <a:t>P</a:t>
            </a:r>
            <a:r>
              <a:rPr lang="en-GB" sz="3200" b="1" dirty="0" smtClean="0"/>
              <a:t>M Friday 25 10 2020. </a:t>
            </a:r>
          </a:p>
          <a:p>
            <a:pPr marL="0" indent="0">
              <a:buNone/>
            </a:pPr>
            <a:r>
              <a:rPr lang="en-GB" sz="3200" b="1" dirty="0" smtClean="0"/>
              <a:t>2) Be prepared to discuss foreign policy of Kazakhstan and answer the questions thereon during the seminar on Friday 25 10 2020 at 13 and 14 PM using the logic of this lecture. </a:t>
            </a:r>
            <a:endParaRPr lang="en-US" sz="3200" b="1" dirty="0"/>
          </a:p>
        </p:txBody>
      </p:sp>
    </p:spTree>
    <p:extLst>
      <p:ext uri="{BB962C8B-B14F-4D97-AF65-F5344CB8AC3E}">
        <p14:creationId xmlns:p14="http://schemas.microsoft.com/office/powerpoint/2010/main" val="3804709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5376362"/>
          </a:xfrm>
        </p:spPr>
        <p:txBody>
          <a:bodyPr>
            <a:noAutofit/>
          </a:bodyPr>
          <a:lstStyle/>
          <a:p>
            <a:pPr marL="0" indent="0" algn="ctr">
              <a:buNone/>
            </a:pPr>
            <a:r>
              <a:rPr lang="en-US" sz="3600" b="1" i="1" dirty="0" smtClean="0">
                <a:latin typeface="Bahnschrift Light" panose="020B0502040204020203" pitchFamily="34" charset="0"/>
              </a:rPr>
              <a:t>“International relations are the relations among nations (states).”</a:t>
            </a:r>
            <a:endParaRPr lang="en-US" sz="3600" b="1" i="1" dirty="0">
              <a:latin typeface="Bahnschrift Light" panose="020B0502040204020203" pitchFamily="34" charset="0"/>
            </a:endParaRPr>
          </a:p>
          <a:p>
            <a:pPr marL="0" indent="0" algn="ctr">
              <a:buNone/>
            </a:pPr>
            <a:r>
              <a:rPr lang="en-US" sz="3600" b="1" dirty="0" smtClean="0"/>
              <a:t>Why only states?</a:t>
            </a:r>
          </a:p>
          <a:p>
            <a:pPr marL="0" indent="0" algn="ctr">
              <a:buNone/>
            </a:pPr>
            <a:r>
              <a:rPr lang="en-US" sz="3600" b="1" dirty="0" smtClean="0"/>
              <a:t>If not what are international relations?</a:t>
            </a:r>
          </a:p>
          <a:p>
            <a:pPr marL="0" indent="0" algn="ctr">
              <a:buNone/>
            </a:pPr>
            <a:endParaRPr lang="en-US" sz="3600" b="1" dirty="0"/>
          </a:p>
          <a:p>
            <a:pPr marL="0" indent="0" algn="ctr">
              <a:buNone/>
            </a:pPr>
            <a:r>
              <a:rPr lang="en-US" sz="3600" b="1" i="1" dirty="0">
                <a:latin typeface="Bahnschrift Light" panose="020B0502040204020203" pitchFamily="34" charset="0"/>
              </a:rPr>
              <a:t>“International relations are social relations beyond state </a:t>
            </a:r>
            <a:r>
              <a:rPr lang="en-US" sz="3600" b="1" i="1" dirty="0" smtClean="0">
                <a:latin typeface="Bahnschrift Light" panose="020B0502040204020203" pitchFamily="34" charset="0"/>
              </a:rPr>
              <a:t>borders.”</a:t>
            </a:r>
            <a:endParaRPr lang="en-US" sz="3600" b="1" i="1" dirty="0">
              <a:latin typeface="Bahnschrift Light" panose="020B0502040204020203" pitchFamily="34" charset="0"/>
            </a:endParaRPr>
          </a:p>
          <a:p>
            <a:pPr marL="0" indent="0" algn="ctr">
              <a:buNone/>
            </a:pPr>
            <a:r>
              <a:rPr lang="en-US" sz="3600" b="1" dirty="0" smtClean="0"/>
              <a:t>Whose relations? </a:t>
            </a:r>
          </a:p>
          <a:p>
            <a:pPr marL="0" indent="0" algn="ctr">
              <a:buNone/>
            </a:pPr>
            <a:r>
              <a:rPr lang="en-US" sz="3600" b="1" dirty="0" smtClean="0"/>
              <a:t>Who are the participants of international relations?</a:t>
            </a:r>
            <a:endParaRPr lang="en-US" sz="3600" b="1" dirty="0"/>
          </a:p>
        </p:txBody>
      </p:sp>
    </p:spTree>
    <p:extLst>
      <p:ext uri="{BB962C8B-B14F-4D97-AF65-F5344CB8AC3E}">
        <p14:creationId xmlns:p14="http://schemas.microsoft.com/office/powerpoint/2010/main" val="302664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normAutofit lnSpcReduction="10000"/>
          </a:bodyPr>
          <a:lstStyle/>
          <a:p>
            <a:pPr marL="0" indent="0" algn="ctr">
              <a:buNone/>
            </a:pPr>
            <a:r>
              <a:rPr lang="en-US" sz="5400" dirty="0" smtClean="0"/>
              <a:t>Participants in IR vs Actors of IR</a:t>
            </a:r>
          </a:p>
          <a:p>
            <a:pPr marL="0" indent="0">
              <a:buNone/>
            </a:pPr>
            <a:r>
              <a:rPr lang="en-US" dirty="0" smtClean="0"/>
              <a:t>Participant is anybody who participates in a association or activity. </a:t>
            </a:r>
          </a:p>
          <a:p>
            <a:pPr marL="0" indent="0">
              <a:buNone/>
            </a:pPr>
            <a:r>
              <a:rPr lang="en-US" i="1" dirty="0" smtClean="0">
                <a:latin typeface="Bahnschrift Light" panose="020B0502040204020203" pitchFamily="34" charset="0"/>
              </a:rPr>
              <a:t>Participant in IR is any state, any organization… </a:t>
            </a:r>
            <a:r>
              <a:rPr lang="en-US" i="1" dirty="0" err="1" smtClean="0">
                <a:latin typeface="Bahnschrift Light" panose="020B0502040204020203" pitchFamily="34" charset="0"/>
              </a:rPr>
              <a:t>etc</a:t>
            </a:r>
            <a:endParaRPr lang="en-US" i="1" dirty="0">
              <a:latin typeface="Bahnschrift Light" panose="020B0502040204020203" pitchFamily="34" charset="0"/>
            </a:endParaRPr>
          </a:p>
          <a:p>
            <a:pPr marL="0" indent="0">
              <a:buNone/>
            </a:pPr>
            <a:r>
              <a:rPr lang="en-US" b="1" u="sng" dirty="0" smtClean="0"/>
              <a:t>Actor is an important participant</a:t>
            </a:r>
            <a:r>
              <a:rPr lang="en-US" dirty="0" smtClean="0"/>
              <a:t>, someone who is capable to influence and change the situation.</a:t>
            </a:r>
          </a:p>
          <a:p>
            <a:pPr marL="0" indent="0">
              <a:buNone/>
            </a:pPr>
            <a:r>
              <a:rPr lang="en-US" dirty="0" smtClean="0"/>
              <a:t>ACTORS OF IR: Sovereign states, unions and alliances of states, intergovernmental organizations; international nongovernmental organizations, international professional associations, religious associations, individual politicians or public figures, terrorist organizations, separatist forces, large social movements … anyone who is capable to influence IR</a:t>
            </a:r>
            <a:r>
              <a:rPr lang="en-US" dirty="0" smtClean="0"/>
              <a:t>.</a:t>
            </a:r>
            <a:endParaRPr lang="en-US" dirty="0"/>
          </a:p>
        </p:txBody>
      </p:sp>
    </p:spTree>
    <p:extLst>
      <p:ext uri="{BB962C8B-B14F-4D97-AF65-F5344CB8AC3E}">
        <p14:creationId xmlns:p14="http://schemas.microsoft.com/office/powerpoint/2010/main" val="2531623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271463" y="1058780"/>
            <a:ext cx="11501437" cy="5684920"/>
          </a:xfrm>
        </p:spPr>
        <p:txBody>
          <a:bodyPr/>
          <a:lstStyle/>
          <a:p>
            <a:pPr marL="0" indent="0" algn="ctr">
              <a:buNone/>
            </a:pPr>
            <a:r>
              <a:rPr lang="en-US" b="1" dirty="0" smtClean="0"/>
              <a:t>Foreign Policy of a Sate </a:t>
            </a:r>
            <a:endParaRPr lang="en-US" b="1" dirty="0"/>
          </a:p>
          <a:p>
            <a:pPr marL="0" indent="0">
              <a:buNone/>
            </a:pPr>
            <a:r>
              <a:rPr lang="en-US" b="1" i="1" dirty="0" smtClean="0"/>
              <a:t>POLITICAL </a:t>
            </a:r>
            <a:r>
              <a:rPr lang="en-US" b="1" i="1" cap="all" dirty="0" smtClean="0"/>
              <a:t>international environment</a:t>
            </a:r>
            <a:r>
              <a:rPr lang="en-US" b="1" i="1" dirty="0" smtClean="0"/>
              <a:t>:  is a rivalry and reconciliation of the interests, goals and values, where interacting participants use a variety of means ranging from targeted influence to direct violence.</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graphicFrame>
        <p:nvGraphicFramePr>
          <p:cNvPr id="6" name="Diagram 5"/>
          <p:cNvGraphicFramePr/>
          <p:nvPr>
            <p:extLst>
              <p:ext uri="{D42A27DB-BD31-4B8C-83A1-F6EECF244321}">
                <p14:modId xmlns:p14="http://schemas.microsoft.com/office/powerpoint/2010/main" val="3648117176"/>
              </p:ext>
            </p:extLst>
          </p:nvPr>
        </p:nvGraphicFramePr>
        <p:xfrm>
          <a:off x="541020" y="3209200"/>
          <a:ext cx="5930900" cy="16344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86302277"/>
              </p:ext>
            </p:extLst>
          </p:nvPr>
        </p:nvGraphicFramePr>
        <p:xfrm>
          <a:off x="3033077" y="2925528"/>
          <a:ext cx="9009380" cy="34609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59402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lstStyle/>
          <a:p>
            <a:pPr marL="0" indent="0">
              <a:buNone/>
            </a:pPr>
            <a:r>
              <a:rPr lang="en-US" dirty="0" smtClean="0"/>
              <a:t>Unlike IR, having a foreign policy is an attribute of a state only. </a:t>
            </a:r>
          </a:p>
          <a:p>
            <a:pPr marL="0" indent="0">
              <a:buNone/>
            </a:pPr>
            <a:endParaRPr lang="en-US" dirty="0"/>
          </a:p>
          <a:p>
            <a:pPr marL="0" indent="0">
              <a:buNone/>
            </a:pPr>
            <a:r>
              <a:rPr lang="en-US" dirty="0" smtClean="0"/>
              <a:t>Foreign policy is a special type of state activity (self interest strategy) aimed at shaping its relations </a:t>
            </a:r>
            <a:r>
              <a:rPr lang="en-US" b="1" dirty="0" smtClean="0"/>
              <a:t>with other states </a:t>
            </a:r>
            <a:r>
              <a:rPr lang="en-US" dirty="0" smtClean="0"/>
              <a:t>carried out by various specific  </a:t>
            </a:r>
            <a:r>
              <a:rPr lang="en-US" b="1" dirty="0" smtClean="0"/>
              <a:t>means and methods</a:t>
            </a:r>
            <a:r>
              <a:rPr lang="en-US" dirty="0"/>
              <a:t> </a:t>
            </a:r>
            <a:r>
              <a:rPr lang="en-US" dirty="0" smtClean="0"/>
              <a:t>and ranging form </a:t>
            </a:r>
            <a:r>
              <a:rPr lang="en-US" b="1" dirty="0" smtClean="0"/>
              <a:t>cooperation or rivalry (historically war)</a:t>
            </a:r>
            <a:r>
              <a:rPr lang="en-US" dirty="0" smtClean="0"/>
              <a:t>.</a:t>
            </a:r>
          </a:p>
          <a:p>
            <a:pPr marL="0" indent="0">
              <a:buNone/>
            </a:pPr>
            <a:endParaRPr lang="en-GB" dirty="0"/>
          </a:p>
          <a:p>
            <a:pPr marL="0" indent="0">
              <a:buNone/>
            </a:pPr>
            <a:endParaRPr lang="en-US" dirty="0"/>
          </a:p>
        </p:txBody>
      </p:sp>
      <p:graphicFrame>
        <p:nvGraphicFramePr>
          <p:cNvPr id="4" name="Diagram 3"/>
          <p:cNvGraphicFramePr/>
          <p:nvPr>
            <p:extLst>
              <p:ext uri="{D42A27DB-BD31-4B8C-83A1-F6EECF244321}">
                <p14:modId xmlns:p14="http://schemas.microsoft.com/office/powerpoint/2010/main" val="1744765710"/>
              </p:ext>
            </p:extLst>
          </p:nvPr>
        </p:nvGraphicFramePr>
        <p:xfrm>
          <a:off x="143564" y="2290048"/>
          <a:ext cx="11826462" cy="4512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7920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lstStyle/>
          <a:p>
            <a:pPr marL="0" indent="0" algn="ctr">
              <a:buNone/>
            </a:pPr>
            <a:r>
              <a:rPr lang="en-GB" sz="4800" dirty="0" smtClean="0"/>
              <a:t>Historically WAR was a legal and lawful means of foreign policy</a:t>
            </a:r>
          </a:p>
          <a:p>
            <a:pPr marL="0" indent="0" algn="ctr">
              <a:buNone/>
            </a:pPr>
            <a:r>
              <a:rPr lang="en-GB" sz="4800" dirty="0"/>
              <a:t> </a:t>
            </a:r>
            <a:r>
              <a:rPr lang="en-GB" sz="4800" dirty="0" smtClean="0"/>
              <a:t> but </a:t>
            </a:r>
          </a:p>
          <a:p>
            <a:pPr marL="0" indent="0" algn="ctr">
              <a:buNone/>
            </a:pPr>
            <a:r>
              <a:rPr lang="en-GB" sz="4800" dirty="0" smtClean="0"/>
              <a:t>since 1945 the war of aggression </a:t>
            </a:r>
          </a:p>
          <a:p>
            <a:pPr marL="0" indent="0" algn="ctr">
              <a:buNone/>
            </a:pPr>
            <a:r>
              <a:rPr lang="en-GB" sz="4800" dirty="0" smtClean="0"/>
              <a:t>is outlawed by the </a:t>
            </a:r>
            <a:r>
              <a:rPr lang="en-GB" sz="4800" dirty="0"/>
              <a:t>U</a:t>
            </a:r>
            <a:r>
              <a:rPr lang="en-GB" sz="4800" dirty="0" smtClean="0"/>
              <a:t>nited </a:t>
            </a:r>
            <a:r>
              <a:rPr lang="en-GB" sz="4800" dirty="0"/>
              <a:t>N</a:t>
            </a:r>
            <a:r>
              <a:rPr lang="en-GB" sz="4800" dirty="0" smtClean="0"/>
              <a:t>ations Charter </a:t>
            </a:r>
            <a:endParaRPr lang="en-US" sz="4800" dirty="0" smtClean="0"/>
          </a:p>
          <a:p>
            <a:pPr marL="0" indent="0">
              <a:buNone/>
            </a:pPr>
            <a:endParaRPr lang="en-GB" dirty="0"/>
          </a:p>
          <a:p>
            <a:pPr marL="0" indent="0">
              <a:buNone/>
            </a:pPr>
            <a:endParaRPr lang="en-GB" dirty="0" smtClean="0"/>
          </a:p>
        </p:txBody>
      </p:sp>
    </p:spTree>
    <p:extLst>
      <p:ext uri="{BB962C8B-B14F-4D97-AF65-F5344CB8AC3E}">
        <p14:creationId xmlns:p14="http://schemas.microsoft.com/office/powerpoint/2010/main" val="3589440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762000" y="1336775"/>
            <a:ext cx="10515600" cy="4909637"/>
          </a:xfrm>
        </p:spPr>
        <p:txBody>
          <a:bodyPr>
            <a:normAutofit/>
          </a:bodyPr>
          <a:lstStyle/>
          <a:p>
            <a:pPr marL="0" indent="0">
              <a:buNone/>
            </a:pPr>
            <a:r>
              <a:rPr lang="en-US" b="1" dirty="0" smtClean="0"/>
              <a:t>CHAPTER </a:t>
            </a:r>
            <a:r>
              <a:rPr lang="en-US" b="1" dirty="0"/>
              <a:t>VII: ACTION WITH RESPECT TO THREATS TO THE PEACE, BREACHES OF THE PEACE, AND ACTS OF </a:t>
            </a:r>
            <a:r>
              <a:rPr lang="en-US" b="1" dirty="0" smtClean="0"/>
              <a:t>AGGRESSION</a:t>
            </a:r>
            <a:endParaRPr lang="en-US" b="1" dirty="0"/>
          </a:p>
          <a:p>
            <a:pPr marL="0" indent="0">
              <a:buNone/>
            </a:pPr>
            <a:r>
              <a:rPr lang="en-US" b="1" dirty="0" smtClean="0"/>
              <a:t>	Article </a:t>
            </a:r>
            <a:r>
              <a:rPr lang="en-US" b="1" dirty="0"/>
              <a:t>39</a:t>
            </a:r>
          </a:p>
          <a:p>
            <a:pPr marL="0" indent="0">
              <a:buNone/>
            </a:pPr>
            <a:r>
              <a:rPr lang="en-US" b="1" dirty="0"/>
              <a:t>The Security Council shall determine the existence of any threat to the peace, breach of the peace, or act of aggression and shall </a:t>
            </a:r>
            <a:r>
              <a:rPr lang="en-US" b="1" dirty="0" smtClean="0"/>
              <a:t>… decide </a:t>
            </a:r>
            <a:r>
              <a:rPr lang="en-US" b="1" dirty="0"/>
              <a:t>what measures shall be taken … to maintain or restore international peace and security</a:t>
            </a:r>
            <a:r>
              <a:rPr lang="en-US" b="1" dirty="0" smtClean="0"/>
              <a:t>.</a:t>
            </a:r>
            <a:endParaRPr lang="en-US" b="1" dirty="0"/>
          </a:p>
          <a:p>
            <a:pPr marL="0" indent="0">
              <a:buNone/>
            </a:pPr>
            <a:r>
              <a:rPr lang="en-US" b="1" dirty="0" smtClean="0"/>
              <a:t>	Article </a:t>
            </a:r>
            <a:r>
              <a:rPr lang="en-US" b="1" dirty="0"/>
              <a:t>41</a:t>
            </a:r>
          </a:p>
          <a:p>
            <a:pPr marL="0" indent="0">
              <a:buNone/>
            </a:pPr>
            <a:r>
              <a:rPr lang="en-US" b="1" dirty="0"/>
              <a:t>The Security Council may decide what measures not involving the use of armed force are to be employed … </a:t>
            </a:r>
            <a:r>
              <a:rPr lang="en-US" b="1" dirty="0" smtClean="0"/>
              <a:t>.</a:t>
            </a:r>
            <a:endParaRPr lang="en-US" b="1" dirty="0"/>
          </a:p>
        </p:txBody>
      </p:sp>
    </p:spTree>
    <p:extLst>
      <p:ext uri="{BB962C8B-B14F-4D97-AF65-F5344CB8AC3E}">
        <p14:creationId xmlns:p14="http://schemas.microsoft.com/office/powerpoint/2010/main" val="3998651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3654"/>
          </a:xfrm>
        </p:spPr>
        <p:txBody>
          <a:bodyPr>
            <a:normAutofit/>
          </a:bodyPr>
          <a:lstStyle/>
          <a:p>
            <a:pPr algn="r"/>
            <a:r>
              <a:rPr lang="en-US" sz="1800" dirty="0" smtClean="0"/>
              <a:t>Foreign policy and national security of Kazakhstan </a:t>
            </a:r>
            <a:br>
              <a:rPr lang="en-US" sz="1800" dirty="0" smtClean="0"/>
            </a:br>
            <a:r>
              <a:rPr lang="en-US" sz="1800" dirty="0" smtClean="0"/>
              <a:t>lecture 3 </a:t>
            </a:r>
            <a:r>
              <a:rPr lang="en-US" sz="1800" b="1" cap="all" dirty="0" smtClean="0"/>
              <a:t>international relations and foreign policy </a:t>
            </a:r>
            <a:endParaRPr lang="en-US" sz="1800" b="1" cap="all" dirty="0"/>
          </a:p>
        </p:txBody>
      </p:sp>
      <p:sp>
        <p:nvSpPr>
          <p:cNvPr id="3" name="Content Placeholder 2"/>
          <p:cNvSpPr>
            <a:spLocks noGrp="1"/>
          </p:cNvSpPr>
          <p:nvPr>
            <p:ph idx="1"/>
          </p:nvPr>
        </p:nvSpPr>
        <p:spPr>
          <a:xfrm>
            <a:off x="838200" y="1267326"/>
            <a:ext cx="10515600" cy="4909637"/>
          </a:xfrm>
        </p:spPr>
        <p:txBody>
          <a:bodyPr>
            <a:normAutofit fontScale="85000" lnSpcReduction="20000"/>
          </a:bodyPr>
          <a:lstStyle/>
          <a:p>
            <a:pPr marL="0" indent="0">
              <a:buNone/>
            </a:pPr>
            <a:r>
              <a:rPr lang="en-US" b="1" dirty="0" smtClean="0"/>
              <a:t>CHAPTER VII: ACTION WITH RESPECT TO THREATS TO THE PEACE, BREACHES OF THE PEACE, AND ACTS OF AGGRESSION</a:t>
            </a:r>
          </a:p>
          <a:p>
            <a:pPr marL="0" indent="0">
              <a:buNone/>
            </a:pPr>
            <a:r>
              <a:rPr lang="en-US" b="1" dirty="0" smtClean="0"/>
              <a:t>	Article 42</a:t>
            </a:r>
          </a:p>
          <a:p>
            <a:pPr marL="0" indent="0">
              <a:buNone/>
            </a:pPr>
            <a:r>
              <a:rPr lang="en-US" b="1" dirty="0" smtClean="0"/>
              <a:t>Should the Security Council … it may take such action </a:t>
            </a:r>
            <a:r>
              <a:rPr lang="en-US" b="1" i="1" u="sng" dirty="0" smtClean="0"/>
              <a:t>by air, sea, or land forces </a:t>
            </a:r>
            <a:r>
              <a:rPr lang="en-US" b="1" dirty="0" smtClean="0"/>
              <a:t>as may be necessary to maintain or restore international peace and security… .</a:t>
            </a:r>
          </a:p>
          <a:p>
            <a:pPr marL="0" indent="0">
              <a:buNone/>
            </a:pPr>
            <a:r>
              <a:rPr lang="en-US" b="1" dirty="0" smtClean="0"/>
              <a:t>	Article 43</a:t>
            </a:r>
          </a:p>
          <a:p>
            <a:pPr marL="0" indent="0">
              <a:buNone/>
            </a:pPr>
            <a:r>
              <a:rPr lang="en-US" b="1" dirty="0" smtClean="0"/>
              <a:t>All Members of the United Nations … make available to the Security Council … in accordance with a special agreement or agreements, armed forces, assistance, and facilities … necessary for the purpose of maintaining international peace and security.</a:t>
            </a:r>
          </a:p>
          <a:p>
            <a:pPr marL="0" indent="0">
              <a:buNone/>
            </a:pPr>
            <a:r>
              <a:rPr lang="en-US" b="1" dirty="0" smtClean="0"/>
              <a:t>	Article 51</a:t>
            </a:r>
          </a:p>
          <a:p>
            <a:pPr marL="0" indent="0">
              <a:buNone/>
            </a:pPr>
            <a:r>
              <a:rPr lang="en-US" b="1" dirty="0" smtClean="0"/>
              <a:t>Nothing in the present Charter shall impair the inherent right of individual or collective </a:t>
            </a:r>
            <a:r>
              <a:rPr lang="en-US" b="1" dirty="0" err="1" smtClean="0"/>
              <a:t>self-defence</a:t>
            </a:r>
            <a:r>
              <a:rPr lang="en-US" b="1" dirty="0" smtClean="0"/>
              <a:t> if an armed attack occurs against a Member of the United Nations, until the Security Council has taken measures necessary to maintain international peace and security…. </a:t>
            </a:r>
          </a:p>
          <a:p>
            <a:pPr marL="0" indent="0">
              <a:buNone/>
            </a:pPr>
            <a:endParaRPr lang="en-US" dirty="0"/>
          </a:p>
        </p:txBody>
      </p:sp>
    </p:spTree>
    <p:extLst>
      <p:ext uri="{BB962C8B-B14F-4D97-AF65-F5344CB8AC3E}">
        <p14:creationId xmlns:p14="http://schemas.microsoft.com/office/powerpoint/2010/main" val="251147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TotalTime>
  <Words>1065</Words>
  <Application>Microsoft Office PowerPoint</Application>
  <PresentationFormat>Widescreen</PresentationFormat>
  <Paragraphs>165</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Bahnschrift Light</vt:lpstr>
      <vt:lpstr>Calibri</vt:lpstr>
      <vt:lpstr>Calibri Light</vt:lpstr>
      <vt:lpstr>Times New Roman</vt:lpstr>
      <vt:lpstr>Office Theme</vt:lpstr>
      <vt:lpstr>Foreign policy and national security of Kazakhstan  lecture 3</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lpstr>Foreign policy and national security of Kazakhstan  lecture 3 international relations and foreign policy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and national security of Kazakhstan  lecture 3</dc:title>
  <dc:creator>Marem Buzurtanova</dc:creator>
  <cp:lastModifiedBy>Marem Buzurtanova</cp:lastModifiedBy>
  <cp:revision>24</cp:revision>
  <dcterms:created xsi:type="dcterms:W3CDTF">2020-09-22T02:27:55Z</dcterms:created>
  <dcterms:modified xsi:type="dcterms:W3CDTF">2020-09-24T08:00:58Z</dcterms:modified>
</cp:coreProperties>
</file>